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90" r:id="rId2"/>
    <p:sldId id="257" r:id="rId3"/>
    <p:sldId id="258" r:id="rId4"/>
    <p:sldId id="259" r:id="rId5"/>
    <p:sldId id="278" r:id="rId6"/>
    <p:sldId id="262" r:id="rId7"/>
    <p:sldId id="289" r:id="rId8"/>
    <p:sldId id="263" r:id="rId9"/>
    <p:sldId id="264" r:id="rId10"/>
    <p:sldId id="267" r:id="rId11"/>
    <p:sldId id="268" r:id="rId12"/>
    <p:sldId id="270" r:id="rId13"/>
    <p:sldId id="285" r:id="rId14"/>
    <p:sldId id="294" r:id="rId15"/>
    <p:sldId id="291" r:id="rId16"/>
    <p:sldId id="292" r:id="rId17"/>
    <p:sldId id="287" r:id="rId18"/>
    <p:sldId id="280" r:id="rId19"/>
    <p:sldId id="281" r:id="rId20"/>
    <p:sldId id="279" r:id="rId21"/>
    <p:sldId id="274" r:id="rId22"/>
    <p:sldId id="275" r:id="rId23"/>
    <p:sldId id="27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0A9D"/>
    <a:srgbClr val="001A0C"/>
    <a:srgbClr val="FF0066"/>
    <a:srgbClr val="0033CC"/>
    <a:srgbClr val="008000"/>
    <a:srgbClr val="990033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B62504-8499-41DA-80E1-A8F3E7875DCA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68A90-6CAD-4460-801B-C6DCC3D43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4632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68A90-6CAD-4460-801B-C6DCC3D431E1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353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079F-9B50-40C3-A059-68F308C2F325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0757-27B2-4A71-9673-33FD3808D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079F-9B50-40C3-A059-68F308C2F325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0757-27B2-4A71-9673-33FD3808D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079F-9B50-40C3-A059-68F308C2F325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0757-27B2-4A71-9673-33FD3808D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079F-9B50-40C3-A059-68F308C2F325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0757-27B2-4A71-9673-33FD3808D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079F-9B50-40C3-A059-68F308C2F325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0757-27B2-4A71-9673-33FD3808D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079F-9B50-40C3-A059-68F308C2F325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0757-27B2-4A71-9673-33FD3808D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079F-9B50-40C3-A059-68F308C2F325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0757-27B2-4A71-9673-33FD3808D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079F-9B50-40C3-A059-68F308C2F325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0757-27B2-4A71-9673-33FD3808D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079F-9B50-40C3-A059-68F308C2F325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0757-27B2-4A71-9673-33FD3808D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079F-9B50-40C3-A059-68F308C2F325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0757-27B2-4A71-9673-33FD3808D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079F-9B50-40C3-A059-68F308C2F325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0757-27B2-4A71-9673-33FD3808D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1079F-9B50-40C3-A059-68F308C2F325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C0757-27B2-4A71-9673-33FD3808D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hyperlink" Target="&#1054;%20&#1105;&#1083;&#1086;&#1095;&#1085;&#1086;&#1081;%20&#1075;&#1080;&#1088;&#1083;&#1103;&#1085;&#1076;&#1077;.mp4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4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595313"/>
            <a:ext cx="8496944" cy="566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496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496944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общее напряжение в цепи равно сумме напряжений на отдельных участках цепи</a:t>
            </a:r>
          </a:p>
          <a:p>
            <a:pPr>
              <a:buFont typeface="Wingdings" pitchFamily="2" charset="2"/>
              <a:buChar char="Ø"/>
            </a:pP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en-US" sz="9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9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9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6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56895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Wingdings" pitchFamily="2" charset="2"/>
              <a:buChar char="Ø"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общее сопротивление цепи равно сумме сопротивлений отдельных участков цепи</a:t>
            </a:r>
          </a:p>
          <a:p>
            <a:pPr lvl="1">
              <a:buFont typeface="Wingdings" pitchFamily="2" charset="2"/>
              <a:buChar char="Ø"/>
            </a:pP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ctr"/>
            <a:r>
              <a:rPr lang="en-US" sz="9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5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3"/>
          <p:cNvSpPr>
            <a:spLocks noChangeArrowheads="1"/>
          </p:cNvSpPr>
          <p:nvPr/>
        </p:nvSpPr>
        <p:spPr bwMode="auto">
          <a:xfrm>
            <a:off x="250825" y="260350"/>
            <a:ext cx="8713663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 последовательном соединении проводников: 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сила тока, протекающего через каждый проводник, одинакова</a:t>
            </a:r>
          </a:p>
          <a:p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общее напряжение в цепи равно сумме напряжений на отдельных участках цепи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6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5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общее сопротивление цепи равно сумме сопротивлений отдельных участков цепи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sz="6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6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5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92696"/>
            <a:ext cx="78488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rgbClr val="A50021"/>
                </a:solidFill>
              </a:rPr>
              <a:t>Преимущества и недостатки </a:t>
            </a:r>
            <a:r>
              <a:rPr lang="en-US" sz="4000" b="1" i="1" dirty="0" smtClean="0">
                <a:solidFill>
                  <a:srgbClr val="A50021"/>
                </a:solidFill>
              </a:rPr>
              <a:t> </a:t>
            </a:r>
            <a:r>
              <a:rPr lang="ru-RU" sz="4000" b="1" i="1" dirty="0" smtClean="0">
                <a:solidFill>
                  <a:srgbClr val="A50021"/>
                </a:solidFill>
              </a:rPr>
              <a:t>последовательного соединения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276872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Пример последовательного соединения:</a:t>
            </a:r>
            <a:r>
              <a:rPr lang="ru-RU" sz="2800" b="1" dirty="0" smtClean="0">
                <a:solidFill>
                  <a:schemeClr val="accent2"/>
                </a:solidFill>
              </a:rPr>
              <a:t> </a:t>
            </a:r>
            <a:r>
              <a:rPr lang="ru-RU" sz="3200" b="1" dirty="0" smtClean="0">
                <a:solidFill>
                  <a:srgbClr val="A50021"/>
                </a:solidFill>
              </a:rPr>
              <a:t>гирлянда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3140968"/>
            <a:ext cx="8352928" cy="2762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3600" b="1" dirty="0" smtClean="0">
                <a:solidFill>
                  <a:srgbClr val="A50021"/>
                </a:solidFill>
              </a:rPr>
              <a:t>Последовательное</a:t>
            </a:r>
            <a:r>
              <a:rPr lang="ru-RU" sz="3600" b="1" dirty="0" smtClean="0">
                <a:solidFill>
                  <a:schemeClr val="accent2"/>
                </a:solidFill>
              </a:rPr>
              <a:t> </a:t>
            </a:r>
            <a:r>
              <a:rPr lang="ru-RU" sz="3200" b="1" dirty="0" smtClean="0">
                <a:solidFill>
                  <a:schemeClr val="accent2"/>
                </a:solidFill>
              </a:rPr>
              <a:t>– </a:t>
            </a:r>
            <a:r>
              <a:rPr lang="ru-RU" sz="3600" b="1" dirty="0" smtClean="0">
                <a:solidFill>
                  <a:srgbClr val="002060"/>
                </a:solidFill>
              </a:rPr>
              <a:t>защита цепей от перегрузок: при увеличении силы тока выходит из строя предохранитель и цепь автоматически отключается. При выходе из строя одного из элементов соединения отключаются и остальные.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21\Desktop\открытый урок\87497521.gif">
            <a:hlinkClick r:id="rId2" action="ppaction://hlinkfile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484784"/>
            <a:ext cx="2390775" cy="29718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87624" y="476672"/>
            <a:ext cx="6912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Примеры</a:t>
            </a:r>
            <a:r>
              <a:rPr lang="ru-RU" sz="2400" b="1" dirty="0" smtClean="0"/>
              <a:t>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последовательного соединения проводников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450912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/>
              <a:t>При выходе из строя одного из элементов соединения отключаются и остальные</a:t>
            </a:r>
            <a:endParaRPr lang="ru-RU" sz="2400" b="1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427984" y="1556792"/>
            <a:ext cx="0" cy="45365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4932040" y="4149080"/>
            <a:ext cx="37079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Используется для включения дополнительного сопротивления в цепь для снижения общего тока.</a:t>
            </a:r>
            <a:endParaRPr lang="ru-RU" sz="2400" b="1" dirty="0"/>
          </a:p>
        </p:txBody>
      </p:sp>
      <p:pic>
        <p:nvPicPr>
          <p:cNvPr id="18435" name="Picture 3" descr="C:\Users\21\Desktop\открытый урок\pos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556792"/>
            <a:ext cx="3679549" cy="1944216"/>
          </a:xfrm>
          <a:prstGeom prst="rect">
            <a:avLst/>
          </a:prstGeom>
          <a:noFill/>
        </p:spPr>
      </p:pic>
      <p:grpSp>
        <p:nvGrpSpPr>
          <p:cNvPr id="11" name="Группа 57"/>
          <p:cNvGrpSpPr>
            <a:grpSpLocks/>
          </p:cNvGrpSpPr>
          <p:nvPr/>
        </p:nvGrpSpPr>
        <p:grpSpPr bwMode="auto">
          <a:xfrm rot="21436173">
            <a:off x="5160344" y="2080964"/>
            <a:ext cx="857293" cy="535991"/>
            <a:chOff x="2500313" y="5143500"/>
            <a:chExt cx="2143125" cy="1511944"/>
          </a:xfrm>
        </p:grpSpPr>
        <p:sp>
          <p:nvSpPr>
            <p:cNvPr id="12" name="AutoShape 2"/>
            <p:cNvSpPr>
              <a:spLocks noChangeArrowheads="1"/>
            </p:cNvSpPr>
            <p:nvPr/>
          </p:nvSpPr>
          <p:spPr bwMode="auto">
            <a:xfrm rot="5400000">
              <a:off x="2921000" y="5210175"/>
              <a:ext cx="442913" cy="309563"/>
            </a:xfrm>
            <a:prstGeom prst="can">
              <a:avLst>
                <a:gd name="adj" fmla="val 37130"/>
              </a:avLst>
            </a:prstGeom>
            <a:gradFill rotWithShape="1">
              <a:gsLst>
                <a:gs pos="0">
                  <a:srgbClr val="009999"/>
                </a:gs>
                <a:gs pos="50000">
                  <a:srgbClr val="00FF99"/>
                </a:gs>
                <a:gs pos="100000">
                  <a:srgbClr val="009999"/>
                </a:gs>
              </a:gsLst>
              <a:lin ang="0" scaled="1"/>
            </a:gradFill>
            <a:ln w="9525" algn="ctr">
              <a:solidFill>
                <a:srgbClr val="009999"/>
              </a:solidFill>
              <a:round/>
              <a:headEnd/>
              <a:tailEnd/>
            </a:ln>
          </p:spPr>
          <p:txBody>
            <a:bodyPr rot="10800000" vert="eaVert" lIns="36576" tIns="36576" rIns="36576" bIns="36576"/>
            <a:lstStyle/>
            <a:p>
              <a:endParaRPr lang="ru-RU"/>
            </a:p>
          </p:txBody>
        </p:sp>
        <p:sp>
          <p:nvSpPr>
            <p:cNvPr id="13" name="AutoShape 3"/>
            <p:cNvSpPr>
              <a:spLocks noChangeArrowheads="1"/>
            </p:cNvSpPr>
            <p:nvPr/>
          </p:nvSpPr>
          <p:spPr bwMode="auto">
            <a:xfrm rot="5400000">
              <a:off x="3363119" y="4995069"/>
              <a:ext cx="404813" cy="752475"/>
            </a:xfrm>
            <a:prstGeom prst="can">
              <a:avLst>
                <a:gd name="adj" fmla="val 31436"/>
              </a:avLst>
            </a:prstGeom>
            <a:gradFill rotWithShape="1">
              <a:gsLst>
                <a:gs pos="0">
                  <a:srgbClr val="009999"/>
                </a:gs>
                <a:gs pos="50000">
                  <a:srgbClr val="00FF99"/>
                </a:gs>
                <a:gs pos="100000">
                  <a:srgbClr val="009999"/>
                </a:gs>
              </a:gsLst>
              <a:lin ang="0" scaled="1"/>
            </a:gradFill>
            <a:ln w="9525" algn="ctr">
              <a:solidFill>
                <a:srgbClr val="009999"/>
              </a:solidFill>
              <a:round/>
              <a:headEnd/>
              <a:tailEnd/>
            </a:ln>
          </p:spPr>
          <p:txBody>
            <a:bodyPr rot="10800000" vert="eaVert" lIns="36576" tIns="36576" rIns="36576" bIns="36576"/>
            <a:lstStyle/>
            <a:p>
              <a:endParaRPr lang="ru-RU"/>
            </a:p>
          </p:txBody>
        </p:sp>
        <p:sp>
          <p:nvSpPr>
            <p:cNvPr id="14" name="Куб 13"/>
            <p:cNvSpPr/>
            <p:nvPr/>
          </p:nvSpPr>
          <p:spPr>
            <a:xfrm>
              <a:off x="2500313" y="5786438"/>
              <a:ext cx="2143125" cy="357187"/>
            </a:xfrm>
            <a:prstGeom prst="cube">
              <a:avLst>
                <a:gd name="adj" fmla="val 61571"/>
              </a:avLst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" name="Цилиндр 14"/>
            <p:cNvSpPr/>
            <p:nvPr/>
          </p:nvSpPr>
          <p:spPr>
            <a:xfrm>
              <a:off x="4214813" y="5643563"/>
              <a:ext cx="241300" cy="273050"/>
            </a:xfrm>
            <a:prstGeom prst="can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" name="Цилиндр 15"/>
            <p:cNvSpPr/>
            <p:nvPr/>
          </p:nvSpPr>
          <p:spPr>
            <a:xfrm>
              <a:off x="2682875" y="5649913"/>
              <a:ext cx="241300" cy="273050"/>
            </a:xfrm>
            <a:prstGeom prst="can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" name="AutoShape 2"/>
            <p:cNvSpPr>
              <a:spLocks noChangeArrowheads="1"/>
            </p:cNvSpPr>
            <p:nvPr/>
          </p:nvSpPr>
          <p:spPr bwMode="auto">
            <a:xfrm rot="5400000">
              <a:off x="3706812" y="5210176"/>
              <a:ext cx="442913" cy="309562"/>
            </a:xfrm>
            <a:prstGeom prst="can">
              <a:avLst>
                <a:gd name="adj" fmla="val 37130"/>
              </a:avLst>
            </a:prstGeom>
            <a:gradFill rotWithShape="1">
              <a:gsLst>
                <a:gs pos="0">
                  <a:srgbClr val="009999"/>
                </a:gs>
                <a:gs pos="50000">
                  <a:srgbClr val="00FF99"/>
                </a:gs>
                <a:gs pos="100000">
                  <a:srgbClr val="009999"/>
                </a:gs>
              </a:gsLst>
              <a:lin ang="0" scaled="1"/>
            </a:gradFill>
            <a:ln w="9525" algn="ctr">
              <a:solidFill>
                <a:srgbClr val="009999"/>
              </a:solidFill>
              <a:round/>
              <a:headEnd/>
              <a:tailEnd/>
            </a:ln>
          </p:spPr>
          <p:txBody>
            <a:bodyPr rot="10800000" vert="eaVert" lIns="36576" tIns="36576" rIns="36576" bIns="36576"/>
            <a:lstStyle/>
            <a:p>
              <a:endParaRPr lang="ru-RU"/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4027488" y="5356225"/>
              <a:ext cx="231775" cy="536575"/>
            </a:xfrm>
            <a:custGeom>
              <a:avLst/>
              <a:gdLst>
                <a:gd name="connsiteX0" fmla="*/ 0 w 230777"/>
                <a:gd name="connsiteY0" fmla="*/ 13063 h 535577"/>
                <a:gd name="connsiteX1" fmla="*/ 222068 w 230777"/>
                <a:gd name="connsiteY1" fmla="*/ 52251 h 535577"/>
                <a:gd name="connsiteX2" fmla="*/ 52251 w 230777"/>
                <a:gd name="connsiteY2" fmla="*/ 326571 h 535577"/>
                <a:gd name="connsiteX3" fmla="*/ 52251 w 230777"/>
                <a:gd name="connsiteY3" fmla="*/ 496389 h 535577"/>
                <a:gd name="connsiteX4" fmla="*/ 169817 w 230777"/>
                <a:gd name="connsiteY4" fmla="*/ 535577 h 535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777" h="535577">
                  <a:moveTo>
                    <a:pt x="0" y="13063"/>
                  </a:moveTo>
                  <a:cubicBezTo>
                    <a:pt x="106680" y="6531"/>
                    <a:pt x="213360" y="0"/>
                    <a:pt x="222068" y="52251"/>
                  </a:cubicBezTo>
                  <a:cubicBezTo>
                    <a:pt x="230777" y="104502"/>
                    <a:pt x="80554" y="252548"/>
                    <a:pt x="52251" y="326571"/>
                  </a:cubicBezTo>
                  <a:cubicBezTo>
                    <a:pt x="23948" y="400594"/>
                    <a:pt x="32657" y="461555"/>
                    <a:pt x="52251" y="496389"/>
                  </a:cubicBezTo>
                  <a:cubicBezTo>
                    <a:pt x="71845" y="531223"/>
                    <a:pt x="120831" y="533400"/>
                    <a:pt x="169817" y="535577"/>
                  </a:cubicBezTo>
                </a:path>
              </a:pathLst>
            </a:custGeom>
            <a:ln w="381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" name="Полилиния 18"/>
            <p:cNvSpPr/>
            <p:nvPr/>
          </p:nvSpPr>
          <p:spPr>
            <a:xfrm>
              <a:off x="2835275" y="5368925"/>
              <a:ext cx="211138" cy="496888"/>
            </a:xfrm>
            <a:custGeom>
              <a:avLst/>
              <a:gdLst>
                <a:gd name="connsiteX0" fmla="*/ 148045 w 211183"/>
                <a:gd name="connsiteY0" fmla="*/ 0 h 496388"/>
                <a:gd name="connsiteX1" fmla="*/ 4354 w 211183"/>
                <a:gd name="connsiteY1" fmla="*/ 52251 h 496388"/>
                <a:gd name="connsiteX2" fmla="*/ 174171 w 211183"/>
                <a:gd name="connsiteY2" fmla="*/ 274320 h 496388"/>
                <a:gd name="connsiteX3" fmla="*/ 200297 w 211183"/>
                <a:gd name="connsiteY3" fmla="*/ 418011 h 496388"/>
                <a:gd name="connsiteX4" fmla="*/ 108857 w 211183"/>
                <a:gd name="connsiteY4" fmla="*/ 496388 h 49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183" h="496388">
                  <a:moveTo>
                    <a:pt x="148045" y="0"/>
                  </a:moveTo>
                  <a:cubicBezTo>
                    <a:pt x="74022" y="3265"/>
                    <a:pt x="0" y="6531"/>
                    <a:pt x="4354" y="52251"/>
                  </a:cubicBezTo>
                  <a:cubicBezTo>
                    <a:pt x="8708" y="97971"/>
                    <a:pt x="141514" y="213360"/>
                    <a:pt x="174171" y="274320"/>
                  </a:cubicBezTo>
                  <a:cubicBezTo>
                    <a:pt x="206828" y="335280"/>
                    <a:pt x="211183" y="381000"/>
                    <a:pt x="200297" y="418011"/>
                  </a:cubicBezTo>
                  <a:cubicBezTo>
                    <a:pt x="189411" y="455022"/>
                    <a:pt x="149134" y="475705"/>
                    <a:pt x="108857" y="496388"/>
                  </a:cubicBezTo>
                </a:path>
              </a:pathLst>
            </a:custGeom>
            <a:ln w="381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143250" y="5224463"/>
              <a:ext cx="343626" cy="6106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endPara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" name="TextBox 47"/>
            <p:cNvSpPr txBox="1">
              <a:spLocks noChangeArrowheads="1"/>
            </p:cNvSpPr>
            <p:nvPr/>
          </p:nvSpPr>
          <p:spPr bwMode="auto">
            <a:xfrm>
              <a:off x="3357562" y="5715001"/>
              <a:ext cx="392716" cy="940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ru-RU" sz="1600" b="1" dirty="0">
                <a:solidFill>
                  <a:schemeClr val="bg1"/>
                </a:solidFill>
                <a:latin typeface="Bookman Old Style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6303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332656"/>
            <a:ext cx="4572000" cy="48676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FF0000"/>
                </a:solidFill>
                <a:latin typeface="Monotype Corsiva"/>
                <a:ea typeface="Calibri"/>
                <a:cs typeface="Times New Roman"/>
              </a:rPr>
              <a:t>Закончи предложение:</a:t>
            </a:r>
            <a:endParaRPr lang="ru-RU" sz="24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ea typeface="Calibri"/>
                <a:cs typeface="Times New Roman"/>
              </a:rPr>
              <a:t>Сегодня я узнал…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ea typeface="Calibri"/>
                <a:cs typeface="Times New Roman"/>
              </a:rPr>
              <a:t>Было интересно…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ea typeface="Calibri"/>
                <a:cs typeface="Times New Roman"/>
              </a:rPr>
              <a:t>Было трудно…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ea typeface="Calibri"/>
                <a:cs typeface="Times New Roman"/>
              </a:rPr>
              <a:t>Я выполнял задания…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ea typeface="Calibri"/>
                <a:cs typeface="Times New Roman"/>
              </a:rPr>
              <a:t>Я понял что…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ea typeface="Calibri"/>
                <a:cs typeface="Times New Roman"/>
              </a:rPr>
              <a:t>Теперь я могу…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ea typeface="Calibri"/>
                <a:cs typeface="Times New Roman"/>
              </a:rPr>
              <a:t>Я научился…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ea typeface="Calibri"/>
                <a:cs typeface="Times New Roman"/>
              </a:rPr>
              <a:t>У меня получилось…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ea typeface="Calibri"/>
                <a:cs typeface="Times New Roman"/>
              </a:rPr>
              <a:t>Меня удивило…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dirty="0">
                <a:ea typeface="Calibri"/>
                <a:cs typeface="Times New Roman"/>
              </a:rPr>
              <a:t>Урок дал мне для жизни…</a:t>
            </a:r>
          </a:p>
        </p:txBody>
      </p:sp>
    </p:spTree>
    <p:extLst>
      <p:ext uri="{BB962C8B-B14F-4D97-AF65-F5344CB8AC3E}">
        <p14:creationId xmlns:p14="http://schemas.microsoft.com/office/powerpoint/2010/main" val="109749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620688"/>
            <a:ext cx="734481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</a:rPr>
              <a:t>Домашнее задание.</a:t>
            </a:r>
          </a:p>
          <a:p>
            <a:pPr algn="ctr"/>
            <a:r>
              <a:rPr lang="ru-RU" sz="5400" dirty="0"/>
              <a:t> П. </a:t>
            </a:r>
            <a:r>
              <a:rPr lang="ru-RU" sz="5400" dirty="0" smtClean="0"/>
              <a:t>48, </a:t>
            </a:r>
            <a:r>
              <a:rPr lang="ru-RU" sz="5400" dirty="0"/>
              <a:t>у</a:t>
            </a:r>
            <a:r>
              <a:rPr lang="ru-RU" sz="5400" dirty="0" smtClean="0"/>
              <a:t>пр</a:t>
            </a:r>
            <a:r>
              <a:rPr lang="ru-RU" sz="5400" dirty="0"/>
              <a:t>. </a:t>
            </a:r>
            <a:r>
              <a:rPr lang="ru-RU" sz="5400" dirty="0" smtClean="0"/>
              <a:t>22 </a:t>
            </a:r>
            <a:r>
              <a:rPr lang="ru-RU" sz="5400" dirty="0"/>
              <a:t>№ 2,3</a:t>
            </a:r>
          </a:p>
          <a:p>
            <a:pPr algn="ctr"/>
            <a:r>
              <a:rPr lang="ru-RU" sz="5400" dirty="0"/>
              <a:t>№ 4 по желанию.</a:t>
            </a:r>
          </a:p>
        </p:txBody>
      </p:sp>
    </p:spTree>
    <p:extLst>
      <p:ext uri="{BB962C8B-B14F-4D97-AF65-F5344CB8AC3E}">
        <p14:creationId xmlns:p14="http://schemas.microsoft.com/office/powerpoint/2010/main" val="103402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2"/>
          <p:cNvSpPr>
            <a:spLocks noGrp="1" noChangeArrowheads="1"/>
          </p:cNvSpPr>
          <p:nvPr>
            <p:ph type="title"/>
          </p:nvPr>
        </p:nvSpPr>
        <p:spPr>
          <a:xfrm>
            <a:off x="179512" y="188640"/>
            <a:ext cx="8784976" cy="1143000"/>
          </a:xfrm>
        </p:spPr>
        <p:txBody>
          <a:bodyPr>
            <a:noAutofit/>
          </a:bodyPr>
          <a:lstStyle/>
          <a:p>
            <a:pPr eaLnBrk="1" hangingPunct="1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Вольтметр 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3600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показывает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 В. каковы показания амперметра и вольтметра 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3600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grpSp>
        <p:nvGrpSpPr>
          <p:cNvPr id="2" name="Group 43"/>
          <p:cNvGrpSpPr>
            <a:grpSpLocks/>
          </p:cNvGrpSpPr>
          <p:nvPr/>
        </p:nvGrpSpPr>
        <p:grpSpPr bwMode="auto">
          <a:xfrm>
            <a:off x="990600" y="1828800"/>
            <a:ext cx="5638800" cy="1312863"/>
            <a:chOff x="624" y="1056"/>
            <a:chExt cx="3552" cy="827"/>
          </a:xfrm>
        </p:grpSpPr>
        <p:grpSp>
          <p:nvGrpSpPr>
            <p:cNvPr id="3" name="Group 42"/>
            <p:cNvGrpSpPr>
              <a:grpSpLocks/>
            </p:cNvGrpSpPr>
            <p:nvPr/>
          </p:nvGrpSpPr>
          <p:grpSpPr bwMode="auto">
            <a:xfrm>
              <a:off x="624" y="1104"/>
              <a:ext cx="2880" cy="779"/>
              <a:chOff x="1152" y="1104"/>
              <a:chExt cx="2880" cy="779"/>
            </a:xfrm>
          </p:grpSpPr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1584" y="1182"/>
                <a:ext cx="932" cy="701"/>
                <a:chOff x="1488" y="2808"/>
                <a:chExt cx="1152" cy="864"/>
              </a:xfrm>
            </p:grpSpPr>
            <p:grpSp>
              <p:nvGrpSpPr>
                <p:cNvPr id="5" name="Group 14"/>
                <p:cNvGrpSpPr>
                  <a:grpSpLocks/>
                </p:cNvGrpSpPr>
                <p:nvPr/>
              </p:nvGrpSpPr>
              <p:grpSpPr bwMode="auto">
                <a:xfrm>
                  <a:off x="1512" y="2808"/>
                  <a:ext cx="1104" cy="864"/>
                  <a:chOff x="4128" y="2640"/>
                  <a:chExt cx="1104" cy="864"/>
                </a:xfrm>
              </p:grpSpPr>
              <p:sp>
                <p:nvSpPr>
                  <p:cNvPr id="13355" name="Oval 15"/>
                  <p:cNvSpPr>
                    <a:spLocks noChangeArrowheads="1"/>
                  </p:cNvSpPr>
                  <p:nvPr/>
                </p:nvSpPr>
                <p:spPr bwMode="auto">
                  <a:xfrm>
                    <a:off x="4464" y="3072"/>
                    <a:ext cx="432" cy="432"/>
                  </a:xfrm>
                  <a:prstGeom prst="ellipse">
                    <a:avLst/>
                  </a:prstGeom>
                  <a:solidFill>
                    <a:schemeClr val="bg1"/>
                  </a:solidFill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ctr"/>
                    <a:r>
                      <a:rPr lang="en-US" sz="2400" b="1" dirty="0">
                        <a:solidFill>
                          <a:schemeClr val="accent2"/>
                        </a:solidFill>
                      </a:rPr>
                      <a:t>V</a:t>
                    </a:r>
                    <a:r>
                      <a:rPr lang="ru-RU" sz="2400" b="1" baseline="-25000" dirty="0">
                        <a:solidFill>
                          <a:schemeClr val="accent2"/>
                        </a:solidFill>
                      </a:rPr>
                      <a:t>1</a:t>
                    </a:r>
                    <a:endParaRPr lang="ru-RU" sz="2400" b="1" dirty="0">
                      <a:solidFill>
                        <a:schemeClr val="accent2"/>
                      </a:solidFill>
                    </a:endParaRPr>
                  </a:p>
                </p:txBody>
              </p:sp>
              <p:sp>
                <p:nvSpPr>
                  <p:cNvPr id="13356" name="Line 1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128" y="3312"/>
                    <a:ext cx="336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357" name="Line 1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896" y="3312"/>
                    <a:ext cx="336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358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128" y="2640"/>
                    <a:ext cx="0" cy="672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359" name="Line 1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232" y="2640"/>
                    <a:ext cx="0" cy="672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3353" name="Oval 20"/>
                <p:cNvSpPr>
                  <a:spLocks noChangeArrowheads="1"/>
                </p:cNvSpPr>
                <p:nvPr/>
              </p:nvSpPr>
              <p:spPr bwMode="auto">
                <a:xfrm>
                  <a:off x="1488" y="280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354" name="Oval 21"/>
                <p:cNvSpPr>
                  <a:spLocks noChangeArrowheads="1"/>
                </p:cNvSpPr>
                <p:nvPr/>
              </p:nvSpPr>
              <p:spPr bwMode="auto">
                <a:xfrm>
                  <a:off x="2592" y="280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3338" name="Rectangle 25"/>
              <p:cNvSpPr>
                <a:spLocks noChangeArrowheads="1"/>
              </p:cNvSpPr>
              <p:nvPr/>
            </p:nvSpPr>
            <p:spPr bwMode="auto">
              <a:xfrm>
                <a:off x="1728" y="1104"/>
                <a:ext cx="672" cy="192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339" name="Line 26"/>
              <p:cNvSpPr>
                <a:spLocks noChangeShapeType="1"/>
              </p:cNvSpPr>
              <p:nvPr/>
            </p:nvSpPr>
            <p:spPr bwMode="auto">
              <a:xfrm>
                <a:off x="1152" y="1200"/>
                <a:ext cx="57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40" name="Rectangle 27"/>
              <p:cNvSpPr>
                <a:spLocks noChangeArrowheads="1"/>
              </p:cNvSpPr>
              <p:nvPr/>
            </p:nvSpPr>
            <p:spPr bwMode="auto">
              <a:xfrm>
                <a:off x="2976" y="1104"/>
                <a:ext cx="672" cy="192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341" name="Line 28"/>
              <p:cNvSpPr>
                <a:spLocks noChangeShapeType="1"/>
              </p:cNvSpPr>
              <p:nvPr/>
            </p:nvSpPr>
            <p:spPr bwMode="auto">
              <a:xfrm>
                <a:off x="2400" y="1200"/>
                <a:ext cx="57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42" name="Line 29"/>
              <p:cNvSpPr>
                <a:spLocks noChangeShapeType="1"/>
              </p:cNvSpPr>
              <p:nvPr/>
            </p:nvSpPr>
            <p:spPr bwMode="auto">
              <a:xfrm>
                <a:off x="3648" y="1200"/>
                <a:ext cx="38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" name="Group 30"/>
              <p:cNvGrpSpPr>
                <a:grpSpLocks/>
              </p:cNvGrpSpPr>
              <p:nvPr/>
            </p:nvGrpSpPr>
            <p:grpSpPr bwMode="auto">
              <a:xfrm>
                <a:off x="2832" y="1182"/>
                <a:ext cx="932" cy="701"/>
                <a:chOff x="1488" y="2808"/>
                <a:chExt cx="1152" cy="864"/>
              </a:xfrm>
            </p:grpSpPr>
            <p:grpSp>
              <p:nvGrpSpPr>
                <p:cNvPr id="7" name="Group 31"/>
                <p:cNvGrpSpPr>
                  <a:grpSpLocks/>
                </p:cNvGrpSpPr>
                <p:nvPr/>
              </p:nvGrpSpPr>
              <p:grpSpPr bwMode="auto">
                <a:xfrm>
                  <a:off x="1512" y="2808"/>
                  <a:ext cx="1104" cy="864"/>
                  <a:chOff x="4128" y="2640"/>
                  <a:chExt cx="1104" cy="864"/>
                </a:xfrm>
              </p:grpSpPr>
              <p:sp>
                <p:nvSpPr>
                  <p:cNvPr id="13347" name="Oval 32"/>
                  <p:cNvSpPr>
                    <a:spLocks noChangeArrowheads="1"/>
                  </p:cNvSpPr>
                  <p:nvPr/>
                </p:nvSpPr>
                <p:spPr bwMode="auto">
                  <a:xfrm>
                    <a:off x="4464" y="3072"/>
                    <a:ext cx="432" cy="432"/>
                  </a:xfrm>
                  <a:prstGeom prst="ellipse">
                    <a:avLst/>
                  </a:prstGeom>
                  <a:solidFill>
                    <a:schemeClr val="bg1"/>
                  </a:solidFill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algn="ctr"/>
                    <a:r>
                      <a:rPr lang="en-US" sz="2400" b="1" dirty="0">
                        <a:solidFill>
                          <a:schemeClr val="accent2"/>
                        </a:solidFill>
                      </a:rPr>
                      <a:t>V</a:t>
                    </a:r>
                    <a:r>
                      <a:rPr lang="ru-RU" sz="2400" b="1" baseline="-25000" dirty="0">
                        <a:solidFill>
                          <a:schemeClr val="accent2"/>
                        </a:solidFill>
                      </a:rPr>
                      <a:t>2</a:t>
                    </a:r>
                    <a:endParaRPr lang="ru-RU" sz="2400" b="1" dirty="0">
                      <a:solidFill>
                        <a:schemeClr val="accent2"/>
                      </a:solidFill>
                    </a:endParaRPr>
                  </a:p>
                </p:txBody>
              </p:sp>
              <p:sp>
                <p:nvSpPr>
                  <p:cNvPr id="13348" name="Line 3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128" y="3312"/>
                    <a:ext cx="336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349" name="Line 3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896" y="3312"/>
                    <a:ext cx="336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350" name="Line 3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128" y="2640"/>
                    <a:ext cx="0" cy="672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351" name="Line 3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232" y="2640"/>
                    <a:ext cx="0" cy="672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3345" name="Oval 37"/>
                <p:cNvSpPr>
                  <a:spLocks noChangeArrowheads="1"/>
                </p:cNvSpPr>
                <p:nvPr/>
              </p:nvSpPr>
              <p:spPr bwMode="auto">
                <a:xfrm>
                  <a:off x="1488" y="280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346" name="Oval 38"/>
                <p:cNvSpPr>
                  <a:spLocks noChangeArrowheads="1"/>
                </p:cNvSpPr>
                <p:nvPr/>
              </p:nvSpPr>
              <p:spPr bwMode="auto">
                <a:xfrm>
                  <a:off x="2592" y="2808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13335" name="Oval 39"/>
            <p:cNvSpPr>
              <a:spLocks noChangeArrowheads="1"/>
            </p:cNvSpPr>
            <p:nvPr/>
          </p:nvSpPr>
          <p:spPr bwMode="auto">
            <a:xfrm>
              <a:off x="3504" y="1056"/>
              <a:ext cx="336" cy="33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 b="1" dirty="0">
                  <a:solidFill>
                    <a:schemeClr val="accent2"/>
                  </a:solidFill>
                </a:rPr>
                <a:t>А</a:t>
              </a:r>
            </a:p>
          </p:txBody>
        </p:sp>
        <p:sp>
          <p:nvSpPr>
            <p:cNvPr id="13336" name="Line 41"/>
            <p:cNvSpPr>
              <a:spLocks noChangeShapeType="1"/>
            </p:cNvSpPr>
            <p:nvPr/>
          </p:nvSpPr>
          <p:spPr bwMode="auto">
            <a:xfrm>
              <a:off x="3840" y="1200"/>
              <a:ext cx="33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316" name="Text Box 44"/>
          <p:cNvSpPr txBox="1">
            <a:spLocks noChangeArrowheads="1"/>
          </p:cNvSpPr>
          <p:nvPr/>
        </p:nvSpPr>
        <p:spPr bwMode="auto">
          <a:xfrm>
            <a:off x="1981200" y="14478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chemeClr val="accent2"/>
                </a:solidFill>
              </a:rPr>
              <a:t>6 Ом</a:t>
            </a:r>
          </a:p>
        </p:txBody>
      </p:sp>
      <p:sp>
        <p:nvSpPr>
          <p:cNvPr id="13317" name="Text Box 45"/>
          <p:cNvSpPr txBox="1">
            <a:spLocks noChangeArrowheads="1"/>
          </p:cNvSpPr>
          <p:nvPr/>
        </p:nvSpPr>
        <p:spPr bwMode="auto">
          <a:xfrm>
            <a:off x="3962400" y="14478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chemeClr val="accent2"/>
                </a:solidFill>
              </a:rPr>
              <a:t>2 Ом</a:t>
            </a:r>
          </a:p>
        </p:txBody>
      </p:sp>
      <p:sp>
        <p:nvSpPr>
          <p:cNvPr id="13318" name="Text Box 48"/>
          <p:cNvSpPr txBox="1">
            <a:spLocks noChangeArrowheads="1"/>
          </p:cNvSpPr>
          <p:nvPr/>
        </p:nvSpPr>
        <p:spPr bwMode="auto">
          <a:xfrm>
            <a:off x="1447800" y="1600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chemeClr val="accent2"/>
                </a:solidFill>
              </a:rPr>
              <a:t>R</a:t>
            </a:r>
            <a:r>
              <a:rPr lang="en-US" sz="2400" b="1" baseline="-25000">
                <a:solidFill>
                  <a:schemeClr val="accent2"/>
                </a:solidFill>
              </a:rPr>
              <a:t>1</a:t>
            </a:r>
            <a:endParaRPr lang="ru-RU" sz="2400" b="1">
              <a:solidFill>
                <a:schemeClr val="accent2"/>
              </a:solidFill>
            </a:endParaRPr>
          </a:p>
        </p:txBody>
      </p:sp>
      <p:sp>
        <p:nvSpPr>
          <p:cNvPr id="13319" name="Text Box 49"/>
          <p:cNvSpPr txBox="1">
            <a:spLocks noChangeArrowheads="1"/>
          </p:cNvSpPr>
          <p:nvPr/>
        </p:nvSpPr>
        <p:spPr bwMode="auto">
          <a:xfrm>
            <a:off x="4876800" y="1524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chemeClr val="accent2"/>
                </a:solidFill>
              </a:rPr>
              <a:t>R</a:t>
            </a:r>
            <a:r>
              <a:rPr lang="ru-RU" sz="2400" b="1" baseline="-25000" dirty="0">
                <a:solidFill>
                  <a:schemeClr val="accent2"/>
                </a:solidFill>
              </a:rPr>
              <a:t>2</a:t>
            </a:r>
            <a:endParaRPr lang="ru-RU" sz="2400" b="1" dirty="0">
              <a:solidFill>
                <a:schemeClr val="accent2"/>
              </a:solidFill>
            </a:endParaRPr>
          </a:p>
        </p:txBody>
      </p:sp>
      <p:grpSp>
        <p:nvGrpSpPr>
          <p:cNvPr id="8" name="Group 55"/>
          <p:cNvGrpSpPr>
            <a:grpSpLocks/>
          </p:cNvGrpSpPr>
          <p:nvPr/>
        </p:nvGrpSpPr>
        <p:grpSpPr bwMode="auto">
          <a:xfrm>
            <a:off x="457200" y="3124200"/>
            <a:ext cx="2057400" cy="3195638"/>
            <a:chOff x="480" y="1968"/>
            <a:chExt cx="1296" cy="2013"/>
          </a:xfrm>
        </p:grpSpPr>
        <p:sp>
          <p:nvSpPr>
            <p:cNvPr id="13331" name="Text Box 52"/>
            <p:cNvSpPr txBox="1">
              <a:spLocks noChangeArrowheads="1"/>
            </p:cNvSpPr>
            <p:nvPr/>
          </p:nvSpPr>
          <p:spPr bwMode="auto">
            <a:xfrm>
              <a:off x="480" y="1968"/>
              <a:ext cx="1296" cy="2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 dirty="0"/>
                <a:t>Дано:</a:t>
              </a:r>
            </a:p>
            <a:p>
              <a:pPr>
                <a:spcBef>
                  <a:spcPct val="50000"/>
                </a:spcBef>
              </a:pPr>
              <a:r>
                <a:rPr lang="en-US" sz="2400" b="1" dirty="0"/>
                <a:t>R</a:t>
              </a:r>
              <a:r>
                <a:rPr lang="en-US" sz="2400" b="1" baseline="-25000" dirty="0"/>
                <a:t>1</a:t>
              </a:r>
              <a:r>
                <a:rPr lang="en-US" sz="2400" b="1" dirty="0"/>
                <a:t>= 6 </a:t>
              </a:r>
              <a:r>
                <a:rPr lang="ru-RU" sz="2400" b="1" dirty="0"/>
                <a:t>Ом</a:t>
              </a:r>
            </a:p>
            <a:p>
              <a:pPr>
                <a:spcBef>
                  <a:spcPct val="50000"/>
                </a:spcBef>
              </a:pPr>
              <a:r>
                <a:rPr lang="en-US" sz="2400" b="1" dirty="0"/>
                <a:t>R</a:t>
              </a:r>
              <a:r>
                <a:rPr lang="ru-RU" sz="2400" b="1" baseline="-25000" dirty="0"/>
                <a:t>2</a:t>
              </a:r>
              <a:r>
                <a:rPr lang="en-US" sz="2400" b="1" dirty="0"/>
                <a:t>= </a:t>
              </a:r>
              <a:r>
                <a:rPr lang="ru-RU" sz="2400" b="1" dirty="0"/>
                <a:t>2</a:t>
              </a:r>
              <a:r>
                <a:rPr lang="en-US" sz="2400" b="1" dirty="0"/>
                <a:t> </a:t>
              </a:r>
              <a:r>
                <a:rPr lang="ru-RU" sz="2400" b="1" dirty="0"/>
                <a:t>Ом</a:t>
              </a:r>
            </a:p>
            <a:p>
              <a:pPr>
                <a:spcBef>
                  <a:spcPct val="50000"/>
                </a:spcBef>
              </a:pPr>
              <a:r>
                <a:rPr lang="en-US" sz="2400" b="1" dirty="0"/>
                <a:t>U</a:t>
              </a:r>
              <a:r>
                <a:rPr lang="en-US" sz="2400" b="1" baseline="-25000" dirty="0"/>
                <a:t>1</a:t>
              </a:r>
              <a:r>
                <a:rPr lang="en-US" sz="2400" b="1" dirty="0"/>
                <a:t>= 1</a:t>
              </a:r>
              <a:r>
                <a:rPr lang="ru-RU" sz="2400" b="1" dirty="0"/>
                <a:t>2</a:t>
              </a:r>
              <a:r>
                <a:rPr lang="en-US" sz="2400" b="1" dirty="0"/>
                <a:t> </a:t>
              </a:r>
              <a:r>
                <a:rPr lang="ru-RU" sz="2400" b="1" dirty="0"/>
                <a:t>В</a:t>
              </a:r>
            </a:p>
            <a:p>
              <a:pPr>
                <a:spcBef>
                  <a:spcPct val="50000"/>
                </a:spcBef>
              </a:pPr>
              <a:r>
                <a:rPr lang="en-US" sz="2400" b="1" dirty="0"/>
                <a:t>I - </a:t>
              </a:r>
              <a:r>
                <a:rPr lang="ru-RU" sz="2400" b="1" dirty="0"/>
                <a:t>?</a:t>
              </a:r>
            </a:p>
            <a:p>
              <a:pPr>
                <a:spcBef>
                  <a:spcPct val="50000"/>
                </a:spcBef>
              </a:pPr>
              <a:r>
                <a:rPr lang="en-US" sz="2400" b="1" dirty="0"/>
                <a:t>U</a:t>
              </a:r>
              <a:r>
                <a:rPr lang="ru-RU" sz="2400" b="1" baseline="-25000" dirty="0"/>
                <a:t>2</a:t>
              </a:r>
              <a:r>
                <a:rPr lang="ru-RU" sz="2400" b="1" dirty="0"/>
                <a:t>-</a:t>
              </a:r>
              <a:r>
                <a:rPr lang="en-US" sz="2400" b="1" dirty="0"/>
                <a:t> </a:t>
              </a:r>
              <a:r>
                <a:rPr lang="ru-RU" sz="2400" b="1" dirty="0"/>
                <a:t>?</a:t>
              </a:r>
            </a:p>
          </p:txBody>
        </p:sp>
        <p:sp>
          <p:nvSpPr>
            <p:cNvPr id="13332" name="Line 53"/>
            <p:cNvSpPr>
              <a:spLocks noChangeShapeType="1"/>
            </p:cNvSpPr>
            <p:nvPr/>
          </p:nvSpPr>
          <p:spPr bwMode="auto">
            <a:xfrm>
              <a:off x="480" y="3312"/>
              <a:ext cx="11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333" name="Line 54"/>
            <p:cNvSpPr>
              <a:spLocks noChangeShapeType="1"/>
            </p:cNvSpPr>
            <p:nvPr/>
          </p:nvSpPr>
          <p:spPr bwMode="auto">
            <a:xfrm>
              <a:off x="1584" y="2064"/>
              <a:ext cx="0" cy="18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12" name="Text Box 56"/>
          <p:cNvSpPr txBox="1">
            <a:spLocks noChangeArrowheads="1"/>
          </p:cNvSpPr>
          <p:nvPr/>
        </p:nvSpPr>
        <p:spPr bwMode="auto">
          <a:xfrm>
            <a:off x="2667000" y="3100388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Решение:</a:t>
            </a:r>
          </a:p>
        </p:txBody>
      </p:sp>
      <p:sp>
        <p:nvSpPr>
          <p:cNvPr id="13322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9518" name="Object 62"/>
          <p:cNvGraphicFramePr>
            <a:graphicFrameLocks noChangeAspect="1"/>
          </p:cNvGraphicFramePr>
          <p:nvPr/>
        </p:nvGraphicFramePr>
        <p:xfrm>
          <a:off x="2627784" y="3645024"/>
          <a:ext cx="1952625" cy="1189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0" name="Формула" r:id="rId3" imgW="710891" imgH="431613" progId="Equation.3">
                  <p:embed/>
                </p:oleObj>
              </mc:Choice>
              <mc:Fallback>
                <p:oleObj name="Формула" r:id="rId3" imgW="710891" imgH="431613" progId="Equation.3">
                  <p:embed/>
                  <p:pic>
                    <p:nvPicPr>
                      <p:cNvPr id="0" name="Object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3645024"/>
                        <a:ext cx="1952625" cy="1189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4" name="Rectangle 66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9521" name="Object 65"/>
          <p:cNvGraphicFramePr>
            <a:graphicFrameLocks noChangeAspect="1"/>
          </p:cNvGraphicFramePr>
          <p:nvPr/>
        </p:nvGraphicFramePr>
        <p:xfrm>
          <a:off x="2514600" y="4953000"/>
          <a:ext cx="1905000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1" name="Формула" r:id="rId5" imgW="710891" imgH="215806" progId="Equation.3">
                  <p:embed/>
                </p:oleObj>
              </mc:Choice>
              <mc:Fallback>
                <p:oleObj name="Формула" r:id="rId5" imgW="710891" imgH="215806" progId="Equation.3">
                  <p:embed/>
                  <p:pic>
                    <p:nvPicPr>
                      <p:cNvPr id="0" name="Object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4953000"/>
                        <a:ext cx="1905000" cy="585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523" name="Line 67"/>
          <p:cNvSpPr>
            <a:spLocks noChangeShapeType="1"/>
          </p:cNvSpPr>
          <p:nvPr/>
        </p:nvSpPr>
        <p:spPr bwMode="auto">
          <a:xfrm>
            <a:off x="4724400" y="3352800"/>
            <a:ext cx="0" cy="297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7" name="Rectangle 69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9524" name="Object 68"/>
          <p:cNvGraphicFramePr>
            <a:graphicFrameLocks noChangeAspect="1"/>
          </p:cNvGraphicFramePr>
          <p:nvPr/>
        </p:nvGraphicFramePr>
        <p:xfrm>
          <a:off x="5105400" y="3733800"/>
          <a:ext cx="2590800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2" name="Формула" r:id="rId7" imgW="926698" imgH="393529" progId="Equation.3">
                  <p:embed/>
                </p:oleObj>
              </mc:Choice>
              <mc:Fallback>
                <p:oleObj name="Формула" r:id="rId7" imgW="926698" imgH="393529" progId="Equation.3">
                  <p:embed/>
                  <p:pic>
                    <p:nvPicPr>
                      <p:cNvPr id="0" name="Object 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3733800"/>
                        <a:ext cx="2590800" cy="1095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9" name="Rectangle 71"/>
          <p:cNvSpPr>
            <a:spLocks noChangeArrowheads="1"/>
          </p:cNvSpPr>
          <p:nvPr/>
        </p:nvSpPr>
        <p:spPr bwMode="auto">
          <a:xfrm>
            <a:off x="0" y="3276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9526" name="Object 70"/>
          <p:cNvGraphicFramePr>
            <a:graphicFrameLocks noChangeAspect="1"/>
          </p:cNvGraphicFramePr>
          <p:nvPr/>
        </p:nvGraphicFramePr>
        <p:xfrm>
          <a:off x="4953000" y="4953000"/>
          <a:ext cx="3810000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3" name="Формула" r:id="rId9" imgW="1383699" imgH="215806" progId="Equation.3">
                  <p:embed/>
                </p:oleObj>
              </mc:Choice>
              <mc:Fallback>
                <p:oleObj name="Формула" r:id="rId9" imgW="1383699" imgH="215806" progId="Equation.3">
                  <p:embed/>
                  <p:pic>
                    <p:nvPicPr>
                      <p:cNvPr id="0" name="Object 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4953000"/>
                        <a:ext cx="3810000" cy="604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Box 47"/>
          <p:cNvSpPr txBox="1"/>
          <p:nvPr/>
        </p:nvSpPr>
        <p:spPr>
          <a:xfrm>
            <a:off x="4644008" y="5877272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Ответ:  </a:t>
            </a:r>
            <a:r>
              <a:rPr lang="en-US" sz="3600" b="1" dirty="0" smtClean="0"/>
              <a:t>I=2A,   U=4</a:t>
            </a:r>
            <a:r>
              <a:rPr lang="ru-RU" sz="3600" b="1" dirty="0" smtClean="0"/>
              <a:t>В</a:t>
            </a:r>
            <a:endParaRPr lang="ru-RU" sz="3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9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9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9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9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9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9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9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9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12" grpId="0"/>
      <p:bldP spid="195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7524750" y="115888"/>
            <a:ext cx="13661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1 группа</a:t>
            </a:r>
            <a:r>
              <a:rPr lang="ru-RU" dirty="0"/>
              <a:t>.</a:t>
            </a:r>
          </a:p>
        </p:txBody>
      </p:sp>
      <p:grpSp>
        <p:nvGrpSpPr>
          <p:cNvPr id="2" name="Группа 48"/>
          <p:cNvGrpSpPr>
            <a:grpSpLocks/>
          </p:cNvGrpSpPr>
          <p:nvPr/>
        </p:nvGrpSpPr>
        <p:grpSpPr bwMode="auto">
          <a:xfrm>
            <a:off x="684213" y="392113"/>
            <a:ext cx="1933575" cy="2886075"/>
            <a:chOff x="571500" y="357188"/>
            <a:chExt cx="1933575" cy="2886075"/>
          </a:xfrm>
        </p:grpSpPr>
        <p:pic>
          <p:nvPicPr>
            <p:cNvPr id="13366" name="Рисунок 3" descr="Гальванометр_.bmp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71500" y="357188"/>
              <a:ext cx="1933575" cy="2886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Прямая со стрелкой 6"/>
            <p:cNvCxnSpPr/>
            <p:nvPr/>
          </p:nvCxnSpPr>
          <p:spPr>
            <a:xfrm rot="16200000" flipV="1">
              <a:off x="1113632" y="1697831"/>
              <a:ext cx="785812" cy="155575"/>
            </a:xfrm>
            <a:prstGeom prst="straightConnector1">
              <a:avLst/>
            </a:prstGeom>
            <a:ln w="38100" cap="rnd">
              <a:solidFill>
                <a:srgbClr val="FF0000"/>
              </a:solidFill>
              <a:bevel/>
              <a:tailEnd type="arrow"/>
            </a:ln>
            <a:effectLst>
              <a:outerShdw blurRad="50800" dist="508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68" name="TextBox 11"/>
            <p:cNvSpPr txBox="1">
              <a:spLocks noChangeArrowheads="1"/>
            </p:cNvSpPr>
            <p:nvPr/>
          </p:nvSpPr>
          <p:spPr bwMode="auto">
            <a:xfrm>
              <a:off x="777875" y="1025526"/>
              <a:ext cx="338138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charset="-52"/>
                </a:rPr>
                <a:t>0</a:t>
              </a:r>
            </a:p>
          </p:txBody>
        </p:sp>
        <p:sp>
          <p:nvSpPr>
            <p:cNvPr id="13369" name="TextBox 14"/>
            <p:cNvSpPr txBox="1">
              <a:spLocks noChangeArrowheads="1"/>
            </p:cNvSpPr>
            <p:nvPr/>
          </p:nvSpPr>
          <p:spPr bwMode="auto">
            <a:xfrm>
              <a:off x="1317625" y="842963"/>
              <a:ext cx="338138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charset="-52"/>
                </a:rPr>
                <a:t>1</a:t>
              </a:r>
            </a:p>
          </p:txBody>
        </p:sp>
        <p:sp>
          <p:nvSpPr>
            <p:cNvPr id="13370" name="TextBox 15"/>
            <p:cNvSpPr txBox="1">
              <a:spLocks noChangeArrowheads="1"/>
            </p:cNvSpPr>
            <p:nvPr/>
          </p:nvSpPr>
          <p:spPr bwMode="auto">
            <a:xfrm>
              <a:off x="1846263" y="928688"/>
              <a:ext cx="338137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charset="-52"/>
                </a:rPr>
                <a:t>2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84237" y="1800225"/>
              <a:ext cx="368300" cy="457200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chemeClr val="bg1"/>
              </a:outerShdw>
            </a:effectLst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FF0000"/>
                  </a:solidFill>
                  <a:latin typeface="+mn-lt"/>
                </a:rPr>
                <a:t>A</a:t>
              </a:r>
              <a:endParaRPr lang="ru-RU" sz="2400" b="1" dirty="0">
                <a:solidFill>
                  <a:srgbClr val="FF0000"/>
                </a:solidFill>
                <a:latin typeface="+mn-lt"/>
              </a:endParaRPr>
            </a:p>
          </p:txBody>
        </p:sp>
      </p:grpSp>
      <p:grpSp>
        <p:nvGrpSpPr>
          <p:cNvPr id="3" name="Группа 53"/>
          <p:cNvGrpSpPr>
            <a:grpSpLocks/>
          </p:cNvGrpSpPr>
          <p:nvPr/>
        </p:nvGrpSpPr>
        <p:grpSpPr bwMode="auto">
          <a:xfrm>
            <a:off x="6256338" y="1749425"/>
            <a:ext cx="2647950" cy="3952875"/>
            <a:chOff x="6143625" y="1714500"/>
            <a:chExt cx="2647950" cy="3952875"/>
          </a:xfrm>
        </p:grpSpPr>
        <p:pic>
          <p:nvPicPr>
            <p:cNvPr id="13360" name="Рисунок 4" descr="Гальванометр_.bmp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43625" y="1714500"/>
              <a:ext cx="2647950" cy="395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0" name="Прямая со стрелкой 9"/>
            <p:cNvCxnSpPr/>
            <p:nvPr/>
          </p:nvCxnSpPr>
          <p:spPr>
            <a:xfrm rot="16200000" flipV="1">
              <a:off x="6841331" y="3555207"/>
              <a:ext cx="1117600" cy="201612"/>
            </a:xfrm>
            <a:prstGeom prst="straightConnector1">
              <a:avLst/>
            </a:prstGeom>
            <a:ln w="38100" cap="rnd">
              <a:solidFill>
                <a:srgbClr val="FF0000"/>
              </a:solidFill>
              <a:bevel/>
              <a:tailEnd type="arrow"/>
            </a:ln>
            <a:effectLst>
              <a:outerShdw blurRad="50800" dist="508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62" name="TextBox 12"/>
            <p:cNvSpPr txBox="1">
              <a:spLocks noChangeArrowheads="1"/>
            </p:cNvSpPr>
            <p:nvPr/>
          </p:nvSpPr>
          <p:spPr bwMode="auto">
            <a:xfrm>
              <a:off x="6469063" y="2508250"/>
              <a:ext cx="338137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charset="-52"/>
                </a:rPr>
                <a:t>0</a:t>
              </a:r>
            </a:p>
          </p:txBody>
        </p:sp>
        <p:sp>
          <p:nvSpPr>
            <p:cNvPr id="13363" name="TextBox 17"/>
            <p:cNvSpPr txBox="1">
              <a:spLocks noChangeArrowheads="1"/>
            </p:cNvSpPr>
            <p:nvPr/>
          </p:nvSpPr>
          <p:spPr bwMode="auto">
            <a:xfrm>
              <a:off x="7215188" y="2357438"/>
              <a:ext cx="338137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charset="-52"/>
                </a:rPr>
                <a:t>5</a:t>
              </a:r>
            </a:p>
          </p:txBody>
        </p:sp>
        <p:sp>
          <p:nvSpPr>
            <p:cNvPr id="13364" name="TextBox 18"/>
            <p:cNvSpPr txBox="1">
              <a:spLocks noChangeArrowheads="1"/>
            </p:cNvSpPr>
            <p:nvPr/>
          </p:nvSpPr>
          <p:spPr bwMode="auto">
            <a:xfrm>
              <a:off x="7864475" y="2571750"/>
              <a:ext cx="492125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charset="-52"/>
                </a:rPr>
                <a:t>10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643687" y="3786188"/>
              <a:ext cx="365125" cy="457200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chemeClr val="bg1"/>
              </a:outerShdw>
            </a:effectLst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FF0000"/>
                  </a:solidFill>
                  <a:latin typeface="+mn-lt"/>
                </a:rPr>
                <a:t>V</a:t>
              </a:r>
              <a:endParaRPr lang="ru-RU" sz="2400" b="1" dirty="0">
                <a:solidFill>
                  <a:srgbClr val="FF0000"/>
                </a:solidFill>
                <a:latin typeface="+mn-lt"/>
              </a:endParaRPr>
            </a:p>
          </p:txBody>
        </p:sp>
      </p:grpSp>
      <p:grpSp>
        <p:nvGrpSpPr>
          <p:cNvPr id="4" name="Группа 56"/>
          <p:cNvGrpSpPr>
            <a:grpSpLocks/>
          </p:cNvGrpSpPr>
          <p:nvPr/>
        </p:nvGrpSpPr>
        <p:grpSpPr bwMode="auto">
          <a:xfrm>
            <a:off x="3684588" y="2535238"/>
            <a:ext cx="1428750" cy="1928812"/>
            <a:chOff x="3571875" y="2500313"/>
            <a:chExt cx="1428750" cy="1928812"/>
          </a:xfrm>
        </p:grpSpPr>
        <p:sp>
          <p:nvSpPr>
            <p:cNvPr id="16" name="Куб 15"/>
            <p:cNvSpPr/>
            <p:nvPr/>
          </p:nvSpPr>
          <p:spPr>
            <a:xfrm>
              <a:off x="3571875" y="2643188"/>
              <a:ext cx="1428750" cy="1785937"/>
            </a:xfrm>
            <a:prstGeom prst="cube">
              <a:avLst>
                <a:gd name="adj" fmla="val 15725"/>
              </a:avLst>
            </a:prstGeom>
            <a:solidFill>
              <a:srgbClr val="799FCD"/>
            </a:solidFill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" name="Цилиндр 16"/>
            <p:cNvSpPr/>
            <p:nvPr/>
          </p:nvSpPr>
          <p:spPr>
            <a:xfrm>
              <a:off x="3805238" y="2500313"/>
              <a:ext cx="239712" cy="273050"/>
            </a:xfrm>
            <a:prstGeom prst="can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" name="Плюс 18"/>
            <p:cNvSpPr/>
            <p:nvPr/>
          </p:nvSpPr>
          <p:spPr>
            <a:xfrm>
              <a:off x="3643312" y="2928938"/>
              <a:ext cx="357188" cy="357187"/>
            </a:xfrm>
            <a:prstGeom prst="mathPlus">
              <a:avLst/>
            </a:prstGeom>
            <a:solidFill>
              <a:srgbClr val="FF0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" name="Минус 19"/>
            <p:cNvSpPr/>
            <p:nvPr/>
          </p:nvSpPr>
          <p:spPr>
            <a:xfrm>
              <a:off x="4357687" y="2916238"/>
              <a:ext cx="357188" cy="357187"/>
            </a:xfrm>
            <a:prstGeom prst="mathMinus">
              <a:avLst/>
            </a:prstGeom>
            <a:solidFill>
              <a:srgbClr val="FF0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2" name="Цилиндр 21"/>
            <p:cNvSpPr/>
            <p:nvPr/>
          </p:nvSpPr>
          <p:spPr>
            <a:xfrm>
              <a:off x="4540250" y="2513013"/>
              <a:ext cx="241300" cy="273050"/>
            </a:xfrm>
            <a:prstGeom prst="can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13318" name="TextBox 30"/>
          <p:cNvSpPr txBox="1">
            <a:spLocks noChangeArrowheads="1"/>
          </p:cNvSpPr>
          <p:nvPr/>
        </p:nvSpPr>
        <p:spPr bwMode="auto">
          <a:xfrm>
            <a:off x="3184525" y="677863"/>
            <a:ext cx="5715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установке использованы две одинаковые лампы. Вычислите их общее сопротивление. Вычертите принципиальную схему этой цепи.</a:t>
            </a:r>
          </a:p>
        </p:txBody>
      </p:sp>
      <p:sp>
        <p:nvSpPr>
          <p:cNvPr id="58" name="Полилиния 57"/>
          <p:cNvSpPr/>
          <p:nvPr/>
        </p:nvSpPr>
        <p:spPr>
          <a:xfrm>
            <a:off x="2339975" y="2565400"/>
            <a:ext cx="1527175" cy="300038"/>
          </a:xfrm>
          <a:custGeom>
            <a:avLst/>
            <a:gdLst>
              <a:gd name="connsiteX0" fmla="*/ 0 w 1528355"/>
              <a:gd name="connsiteY0" fmla="*/ 137159 h 300445"/>
              <a:gd name="connsiteX1" fmla="*/ 470263 w 1528355"/>
              <a:gd name="connsiteY1" fmla="*/ 280851 h 300445"/>
              <a:gd name="connsiteX2" fmla="*/ 1084217 w 1528355"/>
              <a:gd name="connsiteY2" fmla="*/ 19594 h 300445"/>
              <a:gd name="connsiteX3" fmla="*/ 1528355 w 1528355"/>
              <a:gd name="connsiteY3" fmla="*/ 163285 h 300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8355" h="300445">
                <a:moveTo>
                  <a:pt x="0" y="137159"/>
                </a:moveTo>
                <a:cubicBezTo>
                  <a:pt x="144780" y="218802"/>
                  <a:pt x="289560" y="300445"/>
                  <a:pt x="470263" y="280851"/>
                </a:cubicBezTo>
                <a:cubicBezTo>
                  <a:pt x="650966" y="261257"/>
                  <a:pt x="907868" y="39188"/>
                  <a:pt x="1084217" y="19594"/>
                </a:cubicBezTo>
                <a:cubicBezTo>
                  <a:pt x="1260566" y="0"/>
                  <a:pt x="1394460" y="81642"/>
                  <a:pt x="1528355" y="163285"/>
                </a:cubicBezTo>
              </a:path>
            </a:pathLst>
          </a:cu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5" name="Группа 55"/>
          <p:cNvGrpSpPr>
            <a:grpSpLocks/>
          </p:cNvGrpSpPr>
          <p:nvPr/>
        </p:nvGrpSpPr>
        <p:grpSpPr bwMode="auto">
          <a:xfrm>
            <a:off x="1541463" y="3419475"/>
            <a:ext cx="1571625" cy="3044825"/>
            <a:chOff x="1428750" y="3384066"/>
            <a:chExt cx="1571625" cy="3045309"/>
          </a:xfrm>
        </p:grpSpPr>
        <p:sp>
          <p:nvSpPr>
            <p:cNvPr id="36" name="Куб 35"/>
            <p:cNvSpPr/>
            <p:nvPr/>
          </p:nvSpPr>
          <p:spPr>
            <a:xfrm>
              <a:off x="1428750" y="5786336"/>
              <a:ext cx="1571625" cy="643039"/>
            </a:xfrm>
            <a:prstGeom prst="cube">
              <a:avLst>
                <a:gd name="adj" fmla="val 49728"/>
              </a:avLst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7" name="Куб 36"/>
            <p:cNvSpPr/>
            <p:nvPr/>
          </p:nvSpPr>
          <p:spPr>
            <a:xfrm>
              <a:off x="2019300" y="4136661"/>
              <a:ext cx="428625" cy="1857670"/>
            </a:xfrm>
            <a:prstGeom prst="cube">
              <a:avLst>
                <a:gd name="adj" fmla="val 1986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" name="Цилиндр 37"/>
            <p:cNvSpPr/>
            <p:nvPr/>
          </p:nvSpPr>
          <p:spPr>
            <a:xfrm>
              <a:off x="2519362" y="5702184"/>
              <a:ext cx="241300" cy="273093"/>
            </a:xfrm>
            <a:prstGeom prst="can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9" name="Цилиндр 38"/>
            <p:cNvSpPr/>
            <p:nvPr/>
          </p:nvSpPr>
          <p:spPr>
            <a:xfrm>
              <a:off x="1714500" y="5695833"/>
              <a:ext cx="241300" cy="273093"/>
            </a:xfrm>
            <a:prstGeom prst="can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3" name="Цилиндр 42"/>
            <p:cNvSpPr/>
            <p:nvPr/>
          </p:nvSpPr>
          <p:spPr>
            <a:xfrm>
              <a:off x="1928812" y="3857216"/>
              <a:ext cx="571500" cy="428693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6" name="Цилиндр 45"/>
            <p:cNvSpPr/>
            <p:nvPr/>
          </p:nvSpPr>
          <p:spPr>
            <a:xfrm>
              <a:off x="2012950" y="3785768"/>
              <a:ext cx="419100" cy="142898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1973728" y="3384066"/>
              <a:ext cx="500066" cy="487002"/>
            </a:xfrm>
            <a:prstGeom prst="ellipse">
              <a:avLst/>
            </a:prstGeom>
            <a:solidFill>
              <a:srgbClr val="FFFF00">
                <a:alpha val="50000"/>
              </a:srgbClr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42" name="Прямая соединительная линия 41"/>
            <p:cNvCxnSpPr/>
            <p:nvPr/>
          </p:nvCxnSpPr>
          <p:spPr>
            <a:xfrm rot="16200000" flipH="1">
              <a:off x="2051033" y="3669867"/>
              <a:ext cx="214346" cy="714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 rot="5400000">
              <a:off x="2184382" y="3679393"/>
              <a:ext cx="223873" cy="6191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>
              <a:off x="2117725" y="3598413"/>
              <a:ext cx="214312" cy="1587"/>
            </a:xfrm>
            <a:prstGeom prst="line">
              <a:avLst/>
            </a:prstGeom>
            <a:ln w="444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Группа 54"/>
          <p:cNvGrpSpPr>
            <a:grpSpLocks/>
          </p:cNvGrpSpPr>
          <p:nvPr/>
        </p:nvGrpSpPr>
        <p:grpSpPr bwMode="auto">
          <a:xfrm>
            <a:off x="3640138" y="3419475"/>
            <a:ext cx="1571625" cy="3032125"/>
            <a:chOff x="3552825" y="3397318"/>
            <a:chExt cx="1571625" cy="3032057"/>
          </a:xfrm>
        </p:grpSpPr>
        <p:sp>
          <p:nvSpPr>
            <p:cNvPr id="32" name="Куб 31"/>
            <p:cNvSpPr/>
            <p:nvPr/>
          </p:nvSpPr>
          <p:spPr>
            <a:xfrm>
              <a:off x="3552825" y="5786452"/>
              <a:ext cx="1571625" cy="642923"/>
            </a:xfrm>
            <a:prstGeom prst="cube">
              <a:avLst>
                <a:gd name="adj" fmla="val 49728"/>
              </a:avLst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3" name="Куб 32"/>
            <p:cNvSpPr/>
            <p:nvPr/>
          </p:nvSpPr>
          <p:spPr>
            <a:xfrm>
              <a:off x="4143375" y="4137076"/>
              <a:ext cx="428625" cy="1857333"/>
            </a:xfrm>
            <a:prstGeom prst="cube">
              <a:avLst>
                <a:gd name="adj" fmla="val 1986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" name="Цилиндр 33"/>
            <p:cNvSpPr/>
            <p:nvPr/>
          </p:nvSpPr>
          <p:spPr>
            <a:xfrm>
              <a:off x="4643437" y="5702316"/>
              <a:ext cx="241300" cy="273044"/>
            </a:xfrm>
            <a:prstGeom prst="can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5" name="Цилиндр 34"/>
            <p:cNvSpPr/>
            <p:nvPr/>
          </p:nvSpPr>
          <p:spPr>
            <a:xfrm>
              <a:off x="3838575" y="5695966"/>
              <a:ext cx="241300" cy="273044"/>
            </a:xfrm>
            <a:prstGeom prst="can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0" name="Цилиндр 39"/>
            <p:cNvSpPr/>
            <p:nvPr/>
          </p:nvSpPr>
          <p:spPr>
            <a:xfrm>
              <a:off x="4052887" y="3857683"/>
              <a:ext cx="571500" cy="428615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4" name="Цилиндр 43"/>
            <p:cNvSpPr/>
            <p:nvPr/>
          </p:nvSpPr>
          <p:spPr>
            <a:xfrm>
              <a:off x="4137025" y="3786247"/>
              <a:ext cx="419100" cy="142872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>
              <a:off x="4085186" y="3397318"/>
              <a:ext cx="500066" cy="487002"/>
            </a:xfrm>
            <a:prstGeom prst="ellipse">
              <a:avLst/>
            </a:prstGeom>
            <a:solidFill>
              <a:srgbClr val="FFFF00">
                <a:alpha val="82000"/>
              </a:srgbClr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51" name="Прямая соединительная линия 50"/>
            <p:cNvCxnSpPr/>
            <p:nvPr/>
          </p:nvCxnSpPr>
          <p:spPr>
            <a:xfrm rot="16200000" flipH="1">
              <a:off x="4162427" y="3683061"/>
              <a:ext cx="214307" cy="714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 rot="5400000">
              <a:off x="4295778" y="3692586"/>
              <a:ext cx="223832" cy="6191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>
              <a:off x="4229100" y="3611626"/>
              <a:ext cx="214312" cy="1587"/>
            </a:xfrm>
            <a:prstGeom prst="line">
              <a:avLst/>
            </a:prstGeom>
            <a:ln w="444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Полилиния 68"/>
          <p:cNvSpPr/>
          <p:nvPr/>
        </p:nvSpPr>
        <p:spPr>
          <a:xfrm>
            <a:off x="4997450" y="5051425"/>
            <a:ext cx="2613025" cy="1219200"/>
          </a:xfrm>
          <a:custGeom>
            <a:avLst/>
            <a:gdLst>
              <a:gd name="connsiteX0" fmla="*/ 2612571 w 2612571"/>
              <a:gd name="connsiteY0" fmla="*/ 0 h 1219200"/>
              <a:gd name="connsiteX1" fmla="*/ 2534194 w 2612571"/>
              <a:gd name="connsiteY1" fmla="*/ 744583 h 1219200"/>
              <a:gd name="connsiteX2" fmla="*/ 2207622 w 2612571"/>
              <a:gd name="connsiteY2" fmla="*/ 1071154 h 1219200"/>
              <a:gd name="connsiteX3" fmla="*/ 1449977 w 2612571"/>
              <a:gd name="connsiteY3" fmla="*/ 1071154 h 1219200"/>
              <a:gd name="connsiteX4" fmla="*/ 653142 w 2612571"/>
              <a:gd name="connsiteY4" fmla="*/ 1188720 h 1219200"/>
              <a:gd name="connsiteX5" fmla="*/ 0 w 2612571"/>
              <a:gd name="connsiteY5" fmla="*/ 888274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12571" h="1219200">
                <a:moveTo>
                  <a:pt x="2612571" y="0"/>
                </a:moveTo>
                <a:cubicBezTo>
                  <a:pt x="2607128" y="283028"/>
                  <a:pt x="2601685" y="566057"/>
                  <a:pt x="2534194" y="744583"/>
                </a:cubicBezTo>
                <a:cubicBezTo>
                  <a:pt x="2466703" y="923109"/>
                  <a:pt x="2388325" y="1016726"/>
                  <a:pt x="2207622" y="1071154"/>
                </a:cubicBezTo>
                <a:cubicBezTo>
                  <a:pt x="2026919" y="1125583"/>
                  <a:pt x="1709057" y="1051560"/>
                  <a:pt x="1449977" y="1071154"/>
                </a:cubicBezTo>
                <a:cubicBezTo>
                  <a:pt x="1190897" y="1090748"/>
                  <a:pt x="894805" y="1219200"/>
                  <a:pt x="653142" y="1188720"/>
                </a:cubicBezTo>
                <a:cubicBezTo>
                  <a:pt x="411479" y="1158240"/>
                  <a:pt x="205739" y="1023257"/>
                  <a:pt x="0" y="888274"/>
                </a:cubicBezTo>
              </a:path>
            </a:pathLst>
          </a:cu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9" name="Полилиния 58"/>
          <p:cNvSpPr/>
          <p:nvPr/>
        </p:nvSpPr>
        <p:spPr>
          <a:xfrm>
            <a:off x="4906963" y="2689225"/>
            <a:ext cx="1050925" cy="3236913"/>
          </a:xfrm>
          <a:custGeom>
            <a:avLst/>
            <a:gdLst>
              <a:gd name="connsiteX0" fmla="*/ 0 w 1051559"/>
              <a:gd name="connsiteY0" fmla="*/ 50073 h 3237411"/>
              <a:gd name="connsiteX1" fmla="*/ 640080 w 1051559"/>
              <a:gd name="connsiteY1" fmla="*/ 128451 h 3237411"/>
              <a:gd name="connsiteX2" fmla="*/ 1045028 w 1051559"/>
              <a:gd name="connsiteY2" fmla="*/ 820782 h 3237411"/>
              <a:gd name="connsiteX3" fmla="*/ 679268 w 1051559"/>
              <a:gd name="connsiteY3" fmla="*/ 1343296 h 3237411"/>
              <a:gd name="connsiteX4" fmla="*/ 757645 w 1051559"/>
              <a:gd name="connsiteY4" fmla="*/ 2244633 h 3237411"/>
              <a:gd name="connsiteX5" fmla="*/ 927462 w 1051559"/>
              <a:gd name="connsiteY5" fmla="*/ 2610393 h 3237411"/>
              <a:gd name="connsiteX6" fmla="*/ 809897 w 1051559"/>
              <a:gd name="connsiteY6" fmla="*/ 3132908 h 3237411"/>
              <a:gd name="connsiteX7" fmla="*/ 65314 w 1051559"/>
              <a:gd name="connsiteY7" fmla="*/ 3237411 h 3237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1559" h="3237411">
                <a:moveTo>
                  <a:pt x="0" y="50073"/>
                </a:moveTo>
                <a:cubicBezTo>
                  <a:pt x="232954" y="25036"/>
                  <a:pt x="465909" y="0"/>
                  <a:pt x="640080" y="128451"/>
                </a:cubicBezTo>
                <a:cubicBezTo>
                  <a:pt x="814251" y="256902"/>
                  <a:pt x="1038497" y="618308"/>
                  <a:pt x="1045028" y="820782"/>
                </a:cubicBezTo>
                <a:cubicBezTo>
                  <a:pt x="1051559" y="1023256"/>
                  <a:pt x="727165" y="1105988"/>
                  <a:pt x="679268" y="1343296"/>
                </a:cubicBezTo>
                <a:cubicBezTo>
                  <a:pt x="631371" y="1580604"/>
                  <a:pt x="716279" y="2033450"/>
                  <a:pt x="757645" y="2244633"/>
                </a:cubicBezTo>
                <a:cubicBezTo>
                  <a:pt x="799011" y="2455816"/>
                  <a:pt x="918753" y="2462347"/>
                  <a:pt x="927462" y="2610393"/>
                </a:cubicBezTo>
                <a:cubicBezTo>
                  <a:pt x="936171" y="2758439"/>
                  <a:pt x="953588" y="3028405"/>
                  <a:pt x="809897" y="3132908"/>
                </a:cubicBezTo>
                <a:cubicBezTo>
                  <a:pt x="666206" y="3237411"/>
                  <a:pt x="365760" y="3237411"/>
                  <a:pt x="65314" y="3237411"/>
                </a:cubicBezTo>
              </a:path>
            </a:pathLst>
          </a:cu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0" name="Полилиния 69"/>
          <p:cNvSpPr/>
          <p:nvPr/>
        </p:nvSpPr>
        <p:spPr>
          <a:xfrm>
            <a:off x="3717925" y="4959350"/>
            <a:ext cx="4702175" cy="1898650"/>
          </a:xfrm>
          <a:custGeom>
            <a:avLst/>
            <a:gdLst>
              <a:gd name="connsiteX0" fmla="*/ 235132 w 4702629"/>
              <a:gd name="connsiteY0" fmla="*/ 1018903 h 1898468"/>
              <a:gd name="connsiteX1" fmla="*/ 26126 w 4702629"/>
              <a:gd name="connsiteY1" fmla="*/ 1345474 h 1898468"/>
              <a:gd name="connsiteX2" fmla="*/ 391886 w 4702629"/>
              <a:gd name="connsiteY2" fmla="*/ 1737360 h 1898468"/>
              <a:gd name="connsiteX3" fmla="*/ 1045029 w 4702629"/>
              <a:gd name="connsiteY3" fmla="*/ 1698172 h 1898468"/>
              <a:gd name="connsiteX4" fmla="*/ 1998618 w 4702629"/>
              <a:gd name="connsiteY4" fmla="*/ 1763486 h 1898468"/>
              <a:gd name="connsiteX5" fmla="*/ 3004458 w 4702629"/>
              <a:gd name="connsiteY5" fmla="*/ 1593669 h 1898468"/>
              <a:gd name="connsiteX6" fmla="*/ 4206241 w 4702629"/>
              <a:gd name="connsiteY6" fmla="*/ 1632857 h 1898468"/>
              <a:gd name="connsiteX7" fmla="*/ 4702629 w 4702629"/>
              <a:gd name="connsiteY7" fmla="*/ 0 h 189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02629" h="1898468">
                <a:moveTo>
                  <a:pt x="235132" y="1018903"/>
                </a:moveTo>
                <a:cubicBezTo>
                  <a:pt x="117566" y="1122317"/>
                  <a:pt x="0" y="1225731"/>
                  <a:pt x="26126" y="1345474"/>
                </a:cubicBezTo>
                <a:cubicBezTo>
                  <a:pt x="52252" y="1465217"/>
                  <a:pt x="222069" y="1678577"/>
                  <a:pt x="391886" y="1737360"/>
                </a:cubicBezTo>
                <a:cubicBezTo>
                  <a:pt x="561703" y="1796143"/>
                  <a:pt x="777240" y="1693818"/>
                  <a:pt x="1045029" y="1698172"/>
                </a:cubicBezTo>
                <a:cubicBezTo>
                  <a:pt x="1312818" y="1702526"/>
                  <a:pt x="1672046" y="1780903"/>
                  <a:pt x="1998618" y="1763486"/>
                </a:cubicBezTo>
                <a:cubicBezTo>
                  <a:pt x="2325190" y="1746069"/>
                  <a:pt x="2636521" y="1615441"/>
                  <a:pt x="3004458" y="1593669"/>
                </a:cubicBezTo>
                <a:cubicBezTo>
                  <a:pt x="3372395" y="1571898"/>
                  <a:pt x="3923213" y="1898468"/>
                  <a:pt x="4206241" y="1632857"/>
                </a:cubicBezTo>
                <a:cubicBezTo>
                  <a:pt x="4489269" y="1367246"/>
                  <a:pt x="4595949" y="683623"/>
                  <a:pt x="4702629" y="0"/>
                </a:cubicBezTo>
              </a:path>
            </a:pathLst>
          </a:cu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0" name="Полилиния 59"/>
          <p:cNvSpPr/>
          <p:nvPr/>
        </p:nvSpPr>
        <p:spPr>
          <a:xfrm>
            <a:off x="2868613" y="5521325"/>
            <a:ext cx="1046162" cy="411163"/>
          </a:xfrm>
          <a:custGeom>
            <a:avLst/>
            <a:gdLst>
              <a:gd name="connsiteX0" fmla="*/ 1045028 w 1045028"/>
              <a:gd name="connsiteY0" fmla="*/ 391885 h 411479"/>
              <a:gd name="connsiteX1" fmla="*/ 731520 w 1045028"/>
              <a:gd name="connsiteY1" fmla="*/ 352696 h 411479"/>
              <a:gd name="connsiteX2" fmla="*/ 548640 w 1045028"/>
              <a:gd name="connsiteY2" fmla="*/ 39188 h 411479"/>
              <a:gd name="connsiteX3" fmla="*/ 169817 w 1045028"/>
              <a:gd name="connsiteY3" fmla="*/ 117565 h 411479"/>
              <a:gd name="connsiteX4" fmla="*/ 0 w 1045028"/>
              <a:gd name="connsiteY4" fmla="*/ 391885 h 411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5028" h="411479">
                <a:moveTo>
                  <a:pt x="1045028" y="391885"/>
                </a:moveTo>
                <a:cubicBezTo>
                  <a:pt x="929639" y="401682"/>
                  <a:pt x="814251" y="411479"/>
                  <a:pt x="731520" y="352696"/>
                </a:cubicBezTo>
                <a:cubicBezTo>
                  <a:pt x="648789" y="293913"/>
                  <a:pt x="642257" y="78376"/>
                  <a:pt x="548640" y="39188"/>
                </a:cubicBezTo>
                <a:cubicBezTo>
                  <a:pt x="455023" y="0"/>
                  <a:pt x="261257" y="58782"/>
                  <a:pt x="169817" y="117565"/>
                </a:cubicBezTo>
                <a:cubicBezTo>
                  <a:pt x="78377" y="176348"/>
                  <a:pt x="39188" y="284116"/>
                  <a:pt x="0" y="391885"/>
                </a:cubicBezTo>
              </a:path>
            </a:pathLst>
          </a:cu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" name="Полилиния 60"/>
          <p:cNvSpPr/>
          <p:nvPr/>
        </p:nvSpPr>
        <p:spPr>
          <a:xfrm>
            <a:off x="411163" y="2803525"/>
            <a:ext cx="1438275" cy="3219450"/>
          </a:xfrm>
          <a:custGeom>
            <a:avLst/>
            <a:gdLst>
              <a:gd name="connsiteX0" fmla="*/ 1282337 w 1439091"/>
              <a:gd name="connsiteY0" fmla="*/ 0 h 3108960"/>
              <a:gd name="connsiteX1" fmla="*/ 1125583 w 1439091"/>
              <a:gd name="connsiteY1" fmla="*/ 731520 h 3108960"/>
              <a:gd name="connsiteX2" fmla="*/ 511629 w 1439091"/>
              <a:gd name="connsiteY2" fmla="*/ 1397725 h 3108960"/>
              <a:gd name="connsiteX3" fmla="*/ 67491 w 1439091"/>
              <a:gd name="connsiteY3" fmla="*/ 1998617 h 3108960"/>
              <a:gd name="connsiteX4" fmla="*/ 106680 w 1439091"/>
              <a:gd name="connsiteY4" fmla="*/ 2704011 h 3108960"/>
              <a:gd name="connsiteX5" fmla="*/ 394063 w 1439091"/>
              <a:gd name="connsiteY5" fmla="*/ 3030582 h 3108960"/>
              <a:gd name="connsiteX6" fmla="*/ 955766 w 1439091"/>
              <a:gd name="connsiteY6" fmla="*/ 2939142 h 3108960"/>
              <a:gd name="connsiteX7" fmla="*/ 1439091 w 1439091"/>
              <a:gd name="connsiteY7" fmla="*/ 310896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39091" h="3108960">
                <a:moveTo>
                  <a:pt x="1282337" y="0"/>
                </a:moveTo>
                <a:cubicBezTo>
                  <a:pt x="1268185" y="249283"/>
                  <a:pt x="1254034" y="498566"/>
                  <a:pt x="1125583" y="731520"/>
                </a:cubicBezTo>
                <a:cubicBezTo>
                  <a:pt x="997132" y="964474"/>
                  <a:pt x="687978" y="1186542"/>
                  <a:pt x="511629" y="1397725"/>
                </a:cubicBezTo>
                <a:cubicBezTo>
                  <a:pt x="335280" y="1608908"/>
                  <a:pt x="134982" y="1780903"/>
                  <a:pt x="67491" y="1998617"/>
                </a:cubicBezTo>
                <a:cubicBezTo>
                  <a:pt x="0" y="2216331"/>
                  <a:pt x="52251" y="2532017"/>
                  <a:pt x="106680" y="2704011"/>
                </a:cubicBezTo>
                <a:cubicBezTo>
                  <a:pt x="161109" y="2876005"/>
                  <a:pt x="252549" y="2991393"/>
                  <a:pt x="394063" y="3030582"/>
                </a:cubicBezTo>
                <a:cubicBezTo>
                  <a:pt x="535577" y="3069771"/>
                  <a:pt x="781595" y="2926079"/>
                  <a:pt x="955766" y="2939142"/>
                </a:cubicBezTo>
                <a:cubicBezTo>
                  <a:pt x="1129937" y="2952205"/>
                  <a:pt x="1284514" y="3030582"/>
                  <a:pt x="1439091" y="3108960"/>
                </a:cubicBezTo>
              </a:path>
            </a:pathLst>
          </a:cu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611188" y="260350"/>
            <a:ext cx="138608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группа</a:t>
            </a:r>
          </a:p>
        </p:txBody>
      </p:sp>
      <p:grpSp>
        <p:nvGrpSpPr>
          <p:cNvPr id="2" name="Группа 51"/>
          <p:cNvGrpSpPr>
            <a:grpSpLocks/>
          </p:cNvGrpSpPr>
          <p:nvPr/>
        </p:nvGrpSpPr>
        <p:grpSpPr bwMode="auto">
          <a:xfrm>
            <a:off x="5508625" y="1484313"/>
            <a:ext cx="1428750" cy="1928812"/>
            <a:chOff x="5214938" y="2214555"/>
            <a:chExt cx="1428750" cy="1928820"/>
          </a:xfrm>
        </p:grpSpPr>
        <p:sp>
          <p:nvSpPr>
            <p:cNvPr id="29" name="Куб 28"/>
            <p:cNvSpPr/>
            <p:nvPr/>
          </p:nvSpPr>
          <p:spPr>
            <a:xfrm>
              <a:off x="5214938" y="2357431"/>
              <a:ext cx="1428750" cy="1785944"/>
            </a:xfrm>
            <a:prstGeom prst="cube">
              <a:avLst>
                <a:gd name="adj" fmla="val 15725"/>
              </a:avLst>
            </a:prstGeom>
            <a:solidFill>
              <a:srgbClr val="799FCD"/>
            </a:solidFill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30" name="Цилиндр 29"/>
            <p:cNvSpPr/>
            <p:nvPr/>
          </p:nvSpPr>
          <p:spPr>
            <a:xfrm>
              <a:off x="5448305" y="2214555"/>
              <a:ext cx="239712" cy="273050"/>
            </a:xfrm>
            <a:prstGeom prst="can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1" name="Плюс 30"/>
            <p:cNvSpPr/>
            <p:nvPr/>
          </p:nvSpPr>
          <p:spPr>
            <a:xfrm>
              <a:off x="5286376" y="2643182"/>
              <a:ext cx="357187" cy="357188"/>
            </a:xfrm>
            <a:prstGeom prst="mathPlus">
              <a:avLst/>
            </a:prstGeom>
            <a:solidFill>
              <a:srgbClr val="FF0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2" name="Минус 31"/>
            <p:cNvSpPr/>
            <p:nvPr/>
          </p:nvSpPr>
          <p:spPr>
            <a:xfrm>
              <a:off x="6000751" y="2643182"/>
              <a:ext cx="357187" cy="357188"/>
            </a:xfrm>
            <a:prstGeom prst="mathMinus">
              <a:avLst/>
            </a:prstGeom>
            <a:solidFill>
              <a:srgbClr val="FF0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3" name="Цилиндр 32"/>
            <p:cNvSpPr/>
            <p:nvPr/>
          </p:nvSpPr>
          <p:spPr>
            <a:xfrm>
              <a:off x="6183317" y="2227255"/>
              <a:ext cx="241300" cy="273050"/>
            </a:xfrm>
            <a:prstGeom prst="can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3" name="Группа 50"/>
          <p:cNvGrpSpPr>
            <a:grpSpLocks/>
          </p:cNvGrpSpPr>
          <p:nvPr/>
        </p:nvGrpSpPr>
        <p:grpSpPr bwMode="auto">
          <a:xfrm>
            <a:off x="700088" y="955675"/>
            <a:ext cx="1933575" cy="2886075"/>
            <a:chOff x="642938" y="1120775"/>
            <a:chExt cx="1933575" cy="2886075"/>
          </a:xfrm>
        </p:grpSpPr>
        <p:pic>
          <p:nvPicPr>
            <p:cNvPr id="14368" name="Рисунок 3" descr="Гальванометр_.bmp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2938" y="1120775"/>
              <a:ext cx="1933575" cy="2886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50" name="Прямая со стрелкой 49"/>
            <p:cNvCxnSpPr/>
            <p:nvPr/>
          </p:nvCxnSpPr>
          <p:spPr>
            <a:xfrm rot="16200000" flipV="1">
              <a:off x="1139826" y="2474912"/>
              <a:ext cx="844550" cy="161925"/>
            </a:xfrm>
            <a:prstGeom prst="straightConnector1">
              <a:avLst/>
            </a:prstGeom>
            <a:ln w="38100" cap="rnd">
              <a:solidFill>
                <a:srgbClr val="FF0000"/>
              </a:solidFill>
              <a:bevel/>
              <a:tailEnd type="arrow"/>
            </a:ln>
            <a:effectLst>
              <a:outerShdw blurRad="50800" dist="508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70" name="TextBox 11"/>
            <p:cNvSpPr txBox="1">
              <a:spLocks noChangeArrowheads="1"/>
            </p:cNvSpPr>
            <p:nvPr/>
          </p:nvSpPr>
          <p:spPr bwMode="auto">
            <a:xfrm>
              <a:off x="849313" y="1789113"/>
              <a:ext cx="338138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charset="-52"/>
                </a:rPr>
                <a:t>0</a:t>
              </a:r>
            </a:p>
          </p:txBody>
        </p:sp>
        <p:sp>
          <p:nvSpPr>
            <p:cNvPr id="14371" name="TextBox 14"/>
            <p:cNvSpPr txBox="1">
              <a:spLocks noChangeArrowheads="1"/>
            </p:cNvSpPr>
            <p:nvPr/>
          </p:nvSpPr>
          <p:spPr bwMode="auto">
            <a:xfrm>
              <a:off x="1389063" y="1606550"/>
              <a:ext cx="338138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charset="-52"/>
                </a:rPr>
                <a:t>1</a:t>
              </a:r>
            </a:p>
          </p:txBody>
        </p:sp>
        <p:sp>
          <p:nvSpPr>
            <p:cNvPr id="14372" name="TextBox 15"/>
            <p:cNvSpPr txBox="1">
              <a:spLocks noChangeArrowheads="1"/>
            </p:cNvSpPr>
            <p:nvPr/>
          </p:nvSpPr>
          <p:spPr bwMode="auto">
            <a:xfrm>
              <a:off x="1917701" y="1692275"/>
              <a:ext cx="338137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charset="-52"/>
                </a:rPr>
                <a:t>2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955675" y="2563813"/>
              <a:ext cx="368300" cy="457200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chemeClr val="bg1"/>
              </a:outerShdw>
            </a:effectLst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FF0000"/>
                  </a:solidFill>
                  <a:latin typeface="+mn-lt"/>
                </a:rPr>
                <a:t>A</a:t>
              </a:r>
              <a:endParaRPr lang="ru-RU" sz="2400" b="1" dirty="0">
                <a:solidFill>
                  <a:srgbClr val="FF0000"/>
                </a:solidFill>
                <a:latin typeface="+mn-lt"/>
              </a:endParaRPr>
            </a:p>
          </p:txBody>
        </p:sp>
      </p:grpSp>
      <p:sp>
        <p:nvSpPr>
          <p:cNvPr id="55" name="Полилиния 54"/>
          <p:cNvSpPr/>
          <p:nvPr/>
        </p:nvSpPr>
        <p:spPr>
          <a:xfrm>
            <a:off x="2363788" y="2201863"/>
            <a:ext cx="3121025" cy="1214437"/>
          </a:xfrm>
          <a:custGeom>
            <a:avLst/>
            <a:gdLst>
              <a:gd name="connsiteX0" fmla="*/ 3122023 w 3122023"/>
              <a:gd name="connsiteY0" fmla="*/ 67492 h 1214846"/>
              <a:gd name="connsiteX1" fmla="*/ 2377440 w 3122023"/>
              <a:gd name="connsiteY1" fmla="*/ 41366 h 1214846"/>
              <a:gd name="connsiteX2" fmla="*/ 1789611 w 3122023"/>
              <a:gd name="connsiteY2" fmla="*/ 315686 h 1214846"/>
              <a:gd name="connsiteX3" fmla="*/ 1528354 w 3122023"/>
              <a:gd name="connsiteY3" fmla="*/ 668384 h 1214846"/>
              <a:gd name="connsiteX4" fmla="*/ 979714 w 3122023"/>
              <a:gd name="connsiteY4" fmla="*/ 1151709 h 1214846"/>
              <a:gd name="connsiteX5" fmla="*/ 0 w 3122023"/>
              <a:gd name="connsiteY5" fmla="*/ 1047206 h 1214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22023" h="1214846">
                <a:moveTo>
                  <a:pt x="3122023" y="67492"/>
                </a:moveTo>
                <a:cubicBezTo>
                  <a:pt x="2860766" y="33746"/>
                  <a:pt x="2599509" y="0"/>
                  <a:pt x="2377440" y="41366"/>
                </a:cubicBezTo>
                <a:cubicBezTo>
                  <a:pt x="2155371" y="82732"/>
                  <a:pt x="1931125" y="211183"/>
                  <a:pt x="1789611" y="315686"/>
                </a:cubicBezTo>
                <a:cubicBezTo>
                  <a:pt x="1648097" y="420189"/>
                  <a:pt x="1663337" y="529047"/>
                  <a:pt x="1528354" y="668384"/>
                </a:cubicBezTo>
                <a:cubicBezTo>
                  <a:pt x="1393371" y="807721"/>
                  <a:pt x="1234440" y="1088572"/>
                  <a:pt x="979714" y="1151709"/>
                </a:cubicBezTo>
                <a:cubicBezTo>
                  <a:pt x="724988" y="1214846"/>
                  <a:pt x="362494" y="1131026"/>
                  <a:pt x="0" y="1047206"/>
                </a:cubicBezTo>
              </a:path>
            </a:pathLst>
          </a:cu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342" name="TextBox 30"/>
          <p:cNvSpPr txBox="1">
            <a:spLocks noChangeArrowheads="1"/>
          </p:cNvSpPr>
          <p:nvPr/>
        </p:nvSpPr>
        <p:spPr bwMode="auto">
          <a:xfrm>
            <a:off x="2771775" y="332657"/>
            <a:ext cx="60721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Определите общее сопротивление резисторов, силу тока в каждом резисторе, и напряжение на каждом резисторе.</a:t>
            </a:r>
          </a:p>
        </p:txBody>
      </p:sp>
      <p:grpSp>
        <p:nvGrpSpPr>
          <p:cNvPr id="4" name="Группа 57"/>
          <p:cNvGrpSpPr>
            <a:grpSpLocks/>
          </p:cNvGrpSpPr>
          <p:nvPr/>
        </p:nvGrpSpPr>
        <p:grpSpPr bwMode="auto">
          <a:xfrm>
            <a:off x="2557463" y="4978400"/>
            <a:ext cx="2143125" cy="1000125"/>
            <a:chOff x="2500313" y="5143500"/>
            <a:chExt cx="2143125" cy="1000125"/>
          </a:xfrm>
        </p:grpSpPr>
        <p:sp>
          <p:nvSpPr>
            <p:cNvPr id="14358" name="AutoShape 2"/>
            <p:cNvSpPr>
              <a:spLocks noChangeArrowheads="1"/>
            </p:cNvSpPr>
            <p:nvPr/>
          </p:nvSpPr>
          <p:spPr bwMode="auto">
            <a:xfrm rot="5400000">
              <a:off x="2921000" y="5210175"/>
              <a:ext cx="442913" cy="309563"/>
            </a:xfrm>
            <a:prstGeom prst="can">
              <a:avLst>
                <a:gd name="adj" fmla="val 37130"/>
              </a:avLst>
            </a:prstGeom>
            <a:gradFill rotWithShape="1">
              <a:gsLst>
                <a:gs pos="0">
                  <a:srgbClr val="009999"/>
                </a:gs>
                <a:gs pos="50000">
                  <a:srgbClr val="00FF99"/>
                </a:gs>
                <a:gs pos="100000">
                  <a:srgbClr val="009999"/>
                </a:gs>
              </a:gsLst>
              <a:lin ang="0" scaled="1"/>
            </a:gradFill>
            <a:ln w="9525" algn="ctr">
              <a:solidFill>
                <a:srgbClr val="009999"/>
              </a:solidFill>
              <a:round/>
              <a:headEnd/>
              <a:tailEnd/>
            </a:ln>
          </p:spPr>
          <p:txBody>
            <a:bodyPr rot="10800000" vert="eaVert" lIns="36576" tIns="36576" rIns="36576" bIns="36576"/>
            <a:lstStyle/>
            <a:p>
              <a:endParaRPr lang="ru-RU"/>
            </a:p>
          </p:txBody>
        </p:sp>
        <p:sp>
          <p:nvSpPr>
            <p:cNvPr id="14359" name="AutoShape 3"/>
            <p:cNvSpPr>
              <a:spLocks noChangeArrowheads="1"/>
            </p:cNvSpPr>
            <p:nvPr/>
          </p:nvSpPr>
          <p:spPr bwMode="auto">
            <a:xfrm rot="5400000">
              <a:off x="3363119" y="4995069"/>
              <a:ext cx="404813" cy="752475"/>
            </a:xfrm>
            <a:prstGeom prst="can">
              <a:avLst>
                <a:gd name="adj" fmla="val 31436"/>
              </a:avLst>
            </a:prstGeom>
            <a:gradFill rotWithShape="1">
              <a:gsLst>
                <a:gs pos="0">
                  <a:srgbClr val="009999"/>
                </a:gs>
                <a:gs pos="50000">
                  <a:srgbClr val="00FF99"/>
                </a:gs>
                <a:gs pos="100000">
                  <a:srgbClr val="009999"/>
                </a:gs>
              </a:gsLst>
              <a:lin ang="0" scaled="1"/>
            </a:gradFill>
            <a:ln w="9525" algn="ctr">
              <a:solidFill>
                <a:srgbClr val="009999"/>
              </a:solidFill>
              <a:round/>
              <a:headEnd/>
              <a:tailEnd/>
            </a:ln>
          </p:spPr>
          <p:txBody>
            <a:bodyPr rot="10800000" vert="eaVert" lIns="36576" tIns="36576" rIns="36576" bIns="36576"/>
            <a:lstStyle/>
            <a:p>
              <a:endParaRPr lang="ru-RU"/>
            </a:p>
          </p:txBody>
        </p:sp>
        <p:sp>
          <p:nvSpPr>
            <p:cNvPr id="13" name="Куб 12"/>
            <p:cNvSpPr/>
            <p:nvPr/>
          </p:nvSpPr>
          <p:spPr>
            <a:xfrm>
              <a:off x="2500313" y="5786438"/>
              <a:ext cx="2143125" cy="357187"/>
            </a:xfrm>
            <a:prstGeom prst="cube">
              <a:avLst>
                <a:gd name="adj" fmla="val 61571"/>
              </a:avLst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4" name="Цилиндр 13"/>
            <p:cNvSpPr/>
            <p:nvPr/>
          </p:nvSpPr>
          <p:spPr>
            <a:xfrm>
              <a:off x="4214813" y="5643563"/>
              <a:ext cx="241300" cy="273050"/>
            </a:xfrm>
            <a:prstGeom prst="can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" name="Цилиндр 14"/>
            <p:cNvSpPr/>
            <p:nvPr/>
          </p:nvSpPr>
          <p:spPr>
            <a:xfrm>
              <a:off x="2682875" y="5649913"/>
              <a:ext cx="241300" cy="273050"/>
            </a:xfrm>
            <a:prstGeom prst="can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4363" name="AutoShape 2"/>
            <p:cNvSpPr>
              <a:spLocks noChangeArrowheads="1"/>
            </p:cNvSpPr>
            <p:nvPr/>
          </p:nvSpPr>
          <p:spPr bwMode="auto">
            <a:xfrm rot="5400000">
              <a:off x="3706812" y="5210176"/>
              <a:ext cx="442913" cy="309562"/>
            </a:xfrm>
            <a:prstGeom prst="can">
              <a:avLst>
                <a:gd name="adj" fmla="val 37130"/>
              </a:avLst>
            </a:prstGeom>
            <a:gradFill rotWithShape="1">
              <a:gsLst>
                <a:gs pos="0">
                  <a:srgbClr val="009999"/>
                </a:gs>
                <a:gs pos="50000">
                  <a:srgbClr val="00FF99"/>
                </a:gs>
                <a:gs pos="100000">
                  <a:srgbClr val="009999"/>
                </a:gs>
              </a:gsLst>
              <a:lin ang="0" scaled="1"/>
            </a:gradFill>
            <a:ln w="9525" algn="ctr">
              <a:solidFill>
                <a:srgbClr val="009999"/>
              </a:solidFill>
              <a:round/>
              <a:headEnd/>
              <a:tailEnd/>
            </a:ln>
          </p:spPr>
          <p:txBody>
            <a:bodyPr rot="10800000" vert="eaVert" lIns="36576" tIns="36576" rIns="36576" bIns="36576"/>
            <a:lstStyle/>
            <a:p>
              <a:endParaRPr lang="ru-RU"/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4027488" y="5356225"/>
              <a:ext cx="231775" cy="536575"/>
            </a:xfrm>
            <a:custGeom>
              <a:avLst/>
              <a:gdLst>
                <a:gd name="connsiteX0" fmla="*/ 0 w 230777"/>
                <a:gd name="connsiteY0" fmla="*/ 13063 h 535577"/>
                <a:gd name="connsiteX1" fmla="*/ 222068 w 230777"/>
                <a:gd name="connsiteY1" fmla="*/ 52251 h 535577"/>
                <a:gd name="connsiteX2" fmla="*/ 52251 w 230777"/>
                <a:gd name="connsiteY2" fmla="*/ 326571 h 535577"/>
                <a:gd name="connsiteX3" fmla="*/ 52251 w 230777"/>
                <a:gd name="connsiteY3" fmla="*/ 496389 h 535577"/>
                <a:gd name="connsiteX4" fmla="*/ 169817 w 230777"/>
                <a:gd name="connsiteY4" fmla="*/ 535577 h 535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777" h="535577">
                  <a:moveTo>
                    <a:pt x="0" y="13063"/>
                  </a:moveTo>
                  <a:cubicBezTo>
                    <a:pt x="106680" y="6531"/>
                    <a:pt x="213360" y="0"/>
                    <a:pt x="222068" y="52251"/>
                  </a:cubicBezTo>
                  <a:cubicBezTo>
                    <a:pt x="230777" y="104502"/>
                    <a:pt x="80554" y="252548"/>
                    <a:pt x="52251" y="326571"/>
                  </a:cubicBezTo>
                  <a:cubicBezTo>
                    <a:pt x="23948" y="400594"/>
                    <a:pt x="32657" y="461555"/>
                    <a:pt x="52251" y="496389"/>
                  </a:cubicBezTo>
                  <a:cubicBezTo>
                    <a:pt x="71845" y="531223"/>
                    <a:pt x="120831" y="533400"/>
                    <a:pt x="169817" y="535577"/>
                  </a:cubicBezTo>
                </a:path>
              </a:pathLst>
            </a:custGeom>
            <a:ln w="381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2835275" y="5368925"/>
              <a:ext cx="211138" cy="496888"/>
            </a:xfrm>
            <a:custGeom>
              <a:avLst/>
              <a:gdLst>
                <a:gd name="connsiteX0" fmla="*/ 148045 w 211183"/>
                <a:gd name="connsiteY0" fmla="*/ 0 h 496388"/>
                <a:gd name="connsiteX1" fmla="*/ 4354 w 211183"/>
                <a:gd name="connsiteY1" fmla="*/ 52251 h 496388"/>
                <a:gd name="connsiteX2" fmla="*/ 174171 w 211183"/>
                <a:gd name="connsiteY2" fmla="*/ 274320 h 496388"/>
                <a:gd name="connsiteX3" fmla="*/ 200297 w 211183"/>
                <a:gd name="connsiteY3" fmla="*/ 418011 h 496388"/>
                <a:gd name="connsiteX4" fmla="*/ 108857 w 211183"/>
                <a:gd name="connsiteY4" fmla="*/ 496388 h 49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183" h="496388">
                  <a:moveTo>
                    <a:pt x="148045" y="0"/>
                  </a:moveTo>
                  <a:cubicBezTo>
                    <a:pt x="74022" y="3265"/>
                    <a:pt x="0" y="6531"/>
                    <a:pt x="4354" y="52251"/>
                  </a:cubicBezTo>
                  <a:cubicBezTo>
                    <a:pt x="8708" y="97971"/>
                    <a:pt x="141514" y="213360"/>
                    <a:pt x="174171" y="274320"/>
                  </a:cubicBezTo>
                  <a:cubicBezTo>
                    <a:pt x="206828" y="335280"/>
                    <a:pt x="211183" y="381000"/>
                    <a:pt x="200297" y="418011"/>
                  </a:cubicBezTo>
                  <a:cubicBezTo>
                    <a:pt x="189411" y="455022"/>
                    <a:pt x="149134" y="475705"/>
                    <a:pt x="108857" y="496388"/>
                  </a:cubicBezTo>
                </a:path>
              </a:pathLst>
            </a:custGeom>
            <a:ln w="381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143250" y="5224463"/>
              <a:ext cx="700088" cy="30480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 </a:t>
              </a:r>
              <a:r>
                <a:rPr lang="ru-RU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Ом</a:t>
              </a:r>
            </a:p>
          </p:txBody>
        </p:sp>
        <p:sp>
          <p:nvSpPr>
            <p:cNvPr id="14367" name="TextBox 47"/>
            <p:cNvSpPr txBox="1">
              <a:spLocks noChangeArrowheads="1"/>
            </p:cNvSpPr>
            <p:nvPr/>
          </p:nvSpPr>
          <p:spPr bwMode="auto">
            <a:xfrm>
              <a:off x="3357563" y="5715000"/>
              <a:ext cx="320675" cy="338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b="1">
                  <a:solidFill>
                    <a:schemeClr val="bg1"/>
                  </a:solidFill>
                  <a:latin typeface="Bookman Old Style" pitchFamily="18" charset="0"/>
                </a:rPr>
                <a:t>2</a:t>
              </a:r>
            </a:p>
          </p:txBody>
        </p:sp>
      </p:grpSp>
      <p:grpSp>
        <p:nvGrpSpPr>
          <p:cNvPr id="5" name="Группа 52"/>
          <p:cNvGrpSpPr>
            <a:grpSpLocks/>
          </p:cNvGrpSpPr>
          <p:nvPr/>
        </p:nvGrpSpPr>
        <p:grpSpPr bwMode="auto">
          <a:xfrm>
            <a:off x="5986463" y="4764088"/>
            <a:ext cx="2143125" cy="1000125"/>
            <a:chOff x="5929313" y="4929188"/>
            <a:chExt cx="2143125" cy="1000125"/>
          </a:xfrm>
        </p:grpSpPr>
        <p:sp>
          <p:nvSpPr>
            <p:cNvPr id="14348" name="AutoShape 2"/>
            <p:cNvSpPr>
              <a:spLocks noChangeArrowheads="1"/>
            </p:cNvSpPr>
            <p:nvPr/>
          </p:nvSpPr>
          <p:spPr bwMode="auto">
            <a:xfrm rot="5400000">
              <a:off x="6350001" y="4995862"/>
              <a:ext cx="442912" cy="309563"/>
            </a:xfrm>
            <a:prstGeom prst="can">
              <a:avLst>
                <a:gd name="adj" fmla="val 37130"/>
              </a:avLst>
            </a:prstGeom>
            <a:gradFill rotWithShape="1">
              <a:gsLst>
                <a:gs pos="0">
                  <a:srgbClr val="009999"/>
                </a:gs>
                <a:gs pos="50000">
                  <a:srgbClr val="00FF99"/>
                </a:gs>
                <a:gs pos="100000">
                  <a:srgbClr val="009999"/>
                </a:gs>
              </a:gsLst>
              <a:lin ang="0" scaled="1"/>
            </a:gradFill>
            <a:ln w="9525" algn="ctr">
              <a:solidFill>
                <a:srgbClr val="009999"/>
              </a:solidFill>
              <a:round/>
              <a:headEnd/>
              <a:tailEnd/>
            </a:ln>
          </p:spPr>
          <p:txBody>
            <a:bodyPr rot="10800000" vert="eaVert" lIns="36576" tIns="36576" rIns="36576" bIns="36576"/>
            <a:lstStyle/>
            <a:p>
              <a:endParaRPr lang="ru-RU"/>
            </a:p>
          </p:txBody>
        </p:sp>
        <p:sp>
          <p:nvSpPr>
            <p:cNvPr id="14349" name="AutoShape 3"/>
            <p:cNvSpPr>
              <a:spLocks noChangeArrowheads="1"/>
            </p:cNvSpPr>
            <p:nvPr/>
          </p:nvSpPr>
          <p:spPr bwMode="auto">
            <a:xfrm rot="5400000">
              <a:off x="6792120" y="4780756"/>
              <a:ext cx="404812" cy="752475"/>
            </a:xfrm>
            <a:prstGeom prst="can">
              <a:avLst>
                <a:gd name="adj" fmla="val 31437"/>
              </a:avLst>
            </a:prstGeom>
            <a:gradFill rotWithShape="1">
              <a:gsLst>
                <a:gs pos="0">
                  <a:srgbClr val="009999"/>
                </a:gs>
                <a:gs pos="50000">
                  <a:srgbClr val="00FF99"/>
                </a:gs>
                <a:gs pos="100000">
                  <a:srgbClr val="009999"/>
                </a:gs>
              </a:gsLst>
              <a:lin ang="0" scaled="1"/>
            </a:gradFill>
            <a:ln w="9525" algn="ctr">
              <a:solidFill>
                <a:srgbClr val="009999"/>
              </a:solidFill>
              <a:round/>
              <a:headEnd/>
              <a:tailEnd/>
            </a:ln>
          </p:spPr>
          <p:txBody>
            <a:bodyPr rot="10800000" vert="eaVert" lIns="36576" tIns="36576" rIns="36576" bIns="36576"/>
            <a:lstStyle/>
            <a:p>
              <a:endParaRPr lang="ru-RU"/>
            </a:p>
          </p:txBody>
        </p:sp>
        <p:sp>
          <p:nvSpPr>
            <p:cNvPr id="22" name="Куб 21"/>
            <p:cNvSpPr/>
            <p:nvPr/>
          </p:nvSpPr>
          <p:spPr>
            <a:xfrm>
              <a:off x="5929313" y="5572125"/>
              <a:ext cx="2143125" cy="357188"/>
            </a:xfrm>
            <a:prstGeom prst="cube">
              <a:avLst>
                <a:gd name="adj" fmla="val 61571"/>
              </a:avLst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Цилиндр 22"/>
            <p:cNvSpPr/>
            <p:nvPr/>
          </p:nvSpPr>
          <p:spPr>
            <a:xfrm>
              <a:off x="7643813" y="5429250"/>
              <a:ext cx="241300" cy="273050"/>
            </a:xfrm>
            <a:prstGeom prst="can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4" name="Цилиндр 23"/>
            <p:cNvSpPr/>
            <p:nvPr/>
          </p:nvSpPr>
          <p:spPr>
            <a:xfrm>
              <a:off x="6111875" y="5435600"/>
              <a:ext cx="241300" cy="273050"/>
            </a:xfrm>
            <a:prstGeom prst="can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4353" name="AutoShape 2"/>
            <p:cNvSpPr>
              <a:spLocks noChangeArrowheads="1"/>
            </p:cNvSpPr>
            <p:nvPr/>
          </p:nvSpPr>
          <p:spPr bwMode="auto">
            <a:xfrm rot="5400000">
              <a:off x="7135813" y="4995863"/>
              <a:ext cx="442912" cy="309562"/>
            </a:xfrm>
            <a:prstGeom prst="can">
              <a:avLst>
                <a:gd name="adj" fmla="val 37130"/>
              </a:avLst>
            </a:prstGeom>
            <a:gradFill rotWithShape="1">
              <a:gsLst>
                <a:gs pos="0">
                  <a:srgbClr val="009999"/>
                </a:gs>
                <a:gs pos="50000">
                  <a:srgbClr val="00FF99"/>
                </a:gs>
                <a:gs pos="100000">
                  <a:srgbClr val="009999"/>
                </a:gs>
              </a:gsLst>
              <a:lin ang="0" scaled="1"/>
            </a:gradFill>
            <a:ln w="9525" algn="ctr">
              <a:solidFill>
                <a:srgbClr val="009999"/>
              </a:solidFill>
              <a:round/>
              <a:headEnd/>
              <a:tailEnd/>
            </a:ln>
          </p:spPr>
          <p:txBody>
            <a:bodyPr rot="10800000" vert="eaVert" lIns="36576" tIns="36576" rIns="36576" bIns="36576"/>
            <a:lstStyle/>
            <a:p>
              <a:endParaRPr lang="ru-RU"/>
            </a:p>
          </p:txBody>
        </p:sp>
        <p:sp>
          <p:nvSpPr>
            <p:cNvPr id="26" name="Полилиния 25"/>
            <p:cNvSpPr/>
            <p:nvPr/>
          </p:nvSpPr>
          <p:spPr>
            <a:xfrm>
              <a:off x="7456488" y="5141913"/>
              <a:ext cx="231775" cy="536575"/>
            </a:xfrm>
            <a:custGeom>
              <a:avLst/>
              <a:gdLst>
                <a:gd name="connsiteX0" fmla="*/ 0 w 230777"/>
                <a:gd name="connsiteY0" fmla="*/ 13063 h 535577"/>
                <a:gd name="connsiteX1" fmla="*/ 222068 w 230777"/>
                <a:gd name="connsiteY1" fmla="*/ 52251 h 535577"/>
                <a:gd name="connsiteX2" fmla="*/ 52251 w 230777"/>
                <a:gd name="connsiteY2" fmla="*/ 326571 h 535577"/>
                <a:gd name="connsiteX3" fmla="*/ 52251 w 230777"/>
                <a:gd name="connsiteY3" fmla="*/ 496389 h 535577"/>
                <a:gd name="connsiteX4" fmla="*/ 169817 w 230777"/>
                <a:gd name="connsiteY4" fmla="*/ 535577 h 535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777" h="535577">
                  <a:moveTo>
                    <a:pt x="0" y="13063"/>
                  </a:moveTo>
                  <a:cubicBezTo>
                    <a:pt x="106680" y="6531"/>
                    <a:pt x="213360" y="0"/>
                    <a:pt x="222068" y="52251"/>
                  </a:cubicBezTo>
                  <a:cubicBezTo>
                    <a:pt x="230777" y="104502"/>
                    <a:pt x="80554" y="252548"/>
                    <a:pt x="52251" y="326571"/>
                  </a:cubicBezTo>
                  <a:cubicBezTo>
                    <a:pt x="23948" y="400594"/>
                    <a:pt x="32657" y="461555"/>
                    <a:pt x="52251" y="496389"/>
                  </a:cubicBezTo>
                  <a:cubicBezTo>
                    <a:pt x="71845" y="531223"/>
                    <a:pt x="120831" y="533400"/>
                    <a:pt x="169817" y="535577"/>
                  </a:cubicBezTo>
                </a:path>
              </a:pathLst>
            </a:custGeom>
            <a:ln w="381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7" name="Полилиния 26"/>
            <p:cNvSpPr/>
            <p:nvPr/>
          </p:nvSpPr>
          <p:spPr>
            <a:xfrm>
              <a:off x="6264275" y="5154613"/>
              <a:ext cx="211138" cy="496887"/>
            </a:xfrm>
            <a:custGeom>
              <a:avLst/>
              <a:gdLst>
                <a:gd name="connsiteX0" fmla="*/ 148045 w 211183"/>
                <a:gd name="connsiteY0" fmla="*/ 0 h 496388"/>
                <a:gd name="connsiteX1" fmla="*/ 4354 w 211183"/>
                <a:gd name="connsiteY1" fmla="*/ 52251 h 496388"/>
                <a:gd name="connsiteX2" fmla="*/ 174171 w 211183"/>
                <a:gd name="connsiteY2" fmla="*/ 274320 h 496388"/>
                <a:gd name="connsiteX3" fmla="*/ 200297 w 211183"/>
                <a:gd name="connsiteY3" fmla="*/ 418011 h 496388"/>
                <a:gd name="connsiteX4" fmla="*/ 108857 w 211183"/>
                <a:gd name="connsiteY4" fmla="*/ 496388 h 49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183" h="496388">
                  <a:moveTo>
                    <a:pt x="148045" y="0"/>
                  </a:moveTo>
                  <a:cubicBezTo>
                    <a:pt x="74022" y="3265"/>
                    <a:pt x="0" y="6531"/>
                    <a:pt x="4354" y="52251"/>
                  </a:cubicBezTo>
                  <a:cubicBezTo>
                    <a:pt x="8708" y="97971"/>
                    <a:pt x="141514" y="213360"/>
                    <a:pt x="174171" y="274320"/>
                  </a:cubicBezTo>
                  <a:cubicBezTo>
                    <a:pt x="206828" y="335280"/>
                    <a:pt x="211183" y="381000"/>
                    <a:pt x="200297" y="418011"/>
                  </a:cubicBezTo>
                  <a:cubicBezTo>
                    <a:pt x="189411" y="455022"/>
                    <a:pt x="149134" y="475705"/>
                    <a:pt x="108857" y="496388"/>
                  </a:cubicBezTo>
                </a:path>
              </a:pathLst>
            </a:custGeom>
            <a:ln w="381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572250" y="4978400"/>
              <a:ext cx="700088" cy="30480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15</a:t>
              </a:r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ru-RU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Ом</a:t>
              </a:r>
            </a:p>
          </p:txBody>
        </p:sp>
        <p:sp>
          <p:nvSpPr>
            <p:cNvPr id="14357" name="TextBox 48"/>
            <p:cNvSpPr txBox="1">
              <a:spLocks noChangeArrowheads="1"/>
            </p:cNvSpPr>
            <p:nvPr/>
          </p:nvSpPr>
          <p:spPr bwMode="auto">
            <a:xfrm>
              <a:off x="6858000" y="5500688"/>
              <a:ext cx="320675" cy="33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b="1">
                  <a:solidFill>
                    <a:schemeClr val="bg1"/>
                  </a:solidFill>
                  <a:latin typeface="Bookman Old Style" pitchFamily="18" charset="0"/>
                </a:rPr>
                <a:t>3</a:t>
              </a:r>
            </a:p>
          </p:txBody>
        </p:sp>
      </p:grpSp>
      <p:sp>
        <p:nvSpPr>
          <p:cNvPr id="57" name="Полилиния 56"/>
          <p:cNvSpPr/>
          <p:nvPr/>
        </p:nvSpPr>
        <p:spPr>
          <a:xfrm>
            <a:off x="319088" y="3327400"/>
            <a:ext cx="2397125" cy="2444750"/>
          </a:xfrm>
          <a:custGeom>
            <a:avLst/>
            <a:gdLst>
              <a:gd name="connsiteX0" fmla="*/ 1352006 w 2397034"/>
              <a:gd name="connsiteY0" fmla="*/ 0 h 2444931"/>
              <a:gd name="connsiteX1" fmla="*/ 1182188 w 2397034"/>
              <a:gd name="connsiteY1" fmla="*/ 300445 h 2444931"/>
              <a:gd name="connsiteX2" fmla="*/ 685800 w 2397034"/>
              <a:gd name="connsiteY2" fmla="*/ 1240971 h 2444931"/>
              <a:gd name="connsiteX3" fmla="*/ 71846 w 2397034"/>
              <a:gd name="connsiteY3" fmla="*/ 1724297 h 2444931"/>
              <a:gd name="connsiteX4" fmla="*/ 254726 w 2397034"/>
              <a:gd name="connsiteY4" fmla="*/ 2312125 h 2444931"/>
              <a:gd name="connsiteX5" fmla="*/ 1352006 w 2397034"/>
              <a:gd name="connsiteY5" fmla="*/ 2442754 h 2444931"/>
              <a:gd name="connsiteX6" fmla="*/ 2122714 w 2397034"/>
              <a:gd name="connsiteY6" fmla="*/ 2299062 h 2444931"/>
              <a:gd name="connsiteX7" fmla="*/ 2397034 w 2397034"/>
              <a:gd name="connsiteY7" fmla="*/ 2390502 h 244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97034" h="2444931">
                <a:moveTo>
                  <a:pt x="1352006" y="0"/>
                </a:moveTo>
                <a:cubicBezTo>
                  <a:pt x="1322614" y="46808"/>
                  <a:pt x="1293222" y="93617"/>
                  <a:pt x="1182188" y="300445"/>
                </a:cubicBezTo>
                <a:cubicBezTo>
                  <a:pt x="1071154" y="507274"/>
                  <a:pt x="870857" y="1003662"/>
                  <a:pt x="685800" y="1240971"/>
                </a:cubicBezTo>
                <a:cubicBezTo>
                  <a:pt x="500743" y="1478280"/>
                  <a:pt x="143692" y="1545771"/>
                  <a:pt x="71846" y="1724297"/>
                </a:cubicBezTo>
                <a:cubicBezTo>
                  <a:pt x="0" y="1902823"/>
                  <a:pt x="41366" y="2192382"/>
                  <a:pt x="254726" y="2312125"/>
                </a:cubicBezTo>
                <a:cubicBezTo>
                  <a:pt x="468086" y="2431868"/>
                  <a:pt x="1040675" y="2444931"/>
                  <a:pt x="1352006" y="2442754"/>
                </a:cubicBezTo>
                <a:cubicBezTo>
                  <a:pt x="1663337" y="2440577"/>
                  <a:pt x="1948543" y="2307771"/>
                  <a:pt x="2122714" y="2299062"/>
                </a:cubicBezTo>
                <a:cubicBezTo>
                  <a:pt x="2296885" y="2290353"/>
                  <a:pt x="2346959" y="2340427"/>
                  <a:pt x="2397034" y="2390502"/>
                </a:cubicBezTo>
              </a:path>
            </a:pathLst>
          </a:cu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" name="Полилиния 44"/>
          <p:cNvSpPr/>
          <p:nvPr/>
        </p:nvSpPr>
        <p:spPr>
          <a:xfrm>
            <a:off x="4489450" y="5437188"/>
            <a:ext cx="1658938" cy="385762"/>
          </a:xfrm>
          <a:custGeom>
            <a:avLst/>
            <a:gdLst>
              <a:gd name="connsiteX0" fmla="*/ 1658983 w 1658983"/>
              <a:gd name="connsiteY0" fmla="*/ 28302 h 385353"/>
              <a:gd name="connsiteX1" fmla="*/ 1123405 w 1658983"/>
              <a:gd name="connsiteY1" fmla="*/ 54428 h 385353"/>
              <a:gd name="connsiteX2" fmla="*/ 613954 w 1658983"/>
              <a:gd name="connsiteY2" fmla="*/ 354873 h 385353"/>
              <a:gd name="connsiteX3" fmla="*/ 0 w 1658983"/>
              <a:gd name="connsiteY3" fmla="*/ 237308 h 38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8983" h="385353">
                <a:moveTo>
                  <a:pt x="1658983" y="28302"/>
                </a:moveTo>
                <a:cubicBezTo>
                  <a:pt x="1478279" y="14151"/>
                  <a:pt x="1297576" y="0"/>
                  <a:pt x="1123405" y="54428"/>
                </a:cubicBezTo>
                <a:cubicBezTo>
                  <a:pt x="949234" y="108856"/>
                  <a:pt x="801188" y="324393"/>
                  <a:pt x="613954" y="354873"/>
                </a:cubicBezTo>
                <a:cubicBezTo>
                  <a:pt x="426720" y="385353"/>
                  <a:pt x="213360" y="311330"/>
                  <a:pt x="0" y="237308"/>
                </a:cubicBezTo>
              </a:path>
            </a:pathLst>
          </a:cu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6500813" y="2206625"/>
            <a:ext cx="1809750" cy="3284538"/>
          </a:xfrm>
          <a:custGeom>
            <a:avLst/>
            <a:gdLst>
              <a:gd name="connsiteX0" fmla="*/ 0 w 1809205"/>
              <a:gd name="connsiteY0" fmla="*/ 71845 h 3285308"/>
              <a:gd name="connsiteX1" fmla="*/ 640080 w 1809205"/>
              <a:gd name="connsiteY1" fmla="*/ 176348 h 3285308"/>
              <a:gd name="connsiteX2" fmla="*/ 574765 w 1809205"/>
              <a:gd name="connsiteY2" fmla="*/ 1129936 h 3285308"/>
              <a:gd name="connsiteX3" fmla="*/ 613954 w 1809205"/>
              <a:gd name="connsiteY3" fmla="*/ 2057399 h 3285308"/>
              <a:gd name="connsiteX4" fmla="*/ 1672045 w 1809205"/>
              <a:gd name="connsiteY4" fmla="*/ 2540725 h 3285308"/>
              <a:gd name="connsiteX5" fmla="*/ 1436914 w 1809205"/>
              <a:gd name="connsiteY5" fmla="*/ 3285308 h 3285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9205" h="3285308">
                <a:moveTo>
                  <a:pt x="0" y="71845"/>
                </a:moveTo>
                <a:cubicBezTo>
                  <a:pt x="272143" y="35922"/>
                  <a:pt x="544286" y="0"/>
                  <a:pt x="640080" y="176348"/>
                </a:cubicBezTo>
                <a:cubicBezTo>
                  <a:pt x="735874" y="352696"/>
                  <a:pt x="579119" y="816428"/>
                  <a:pt x="574765" y="1129936"/>
                </a:cubicBezTo>
                <a:cubicBezTo>
                  <a:pt x="570411" y="1443444"/>
                  <a:pt x="431074" y="1822267"/>
                  <a:pt x="613954" y="2057399"/>
                </a:cubicBezTo>
                <a:cubicBezTo>
                  <a:pt x="796834" y="2292531"/>
                  <a:pt x="1534885" y="2336074"/>
                  <a:pt x="1672045" y="2540725"/>
                </a:cubicBezTo>
                <a:cubicBezTo>
                  <a:pt x="1809205" y="2745376"/>
                  <a:pt x="1623059" y="3015342"/>
                  <a:pt x="1436914" y="3285308"/>
                </a:cubicBezTo>
              </a:path>
            </a:pathLst>
          </a:cu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88640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Пятый лишний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9905226" flipV="1">
            <a:off x="151700" y="1442825"/>
            <a:ext cx="476832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Пифагор</a:t>
            </a:r>
            <a:endParaRPr lang="ru-RU" sz="8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768737">
            <a:off x="5025273" y="2060692"/>
            <a:ext cx="37725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Вольта</a:t>
            </a:r>
            <a:endParaRPr lang="ru-RU" sz="8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10424155" flipV="1">
            <a:off x="2738536" y="4974112"/>
            <a:ext cx="17293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001A0C"/>
                </a:solidFill>
                <a:latin typeface="Times New Roman" pitchFamily="18" charset="0"/>
                <a:cs typeface="Times New Roman" pitchFamily="18" charset="0"/>
              </a:rPr>
              <a:t>Ом</a:t>
            </a:r>
            <a:endParaRPr lang="ru-RU" sz="8000" b="1" dirty="0">
              <a:solidFill>
                <a:srgbClr val="001A0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0752102">
            <a:off x="1184600" y="3425514"/>
            <a:ext cx="35841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Кулон</a:t>
            </a:r>
            <a:endParaRPr lang="ru-RU" sz="8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036676">
            <a:off x="5253796" y="4494547"/>
            <a:ext cx="364096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Ампер</a:t>
            </a:r>
            <a:endParaRPr lang="ru-RU" sz="8800" b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8"/>
          <p:cNvGrpSpPr>
            <a:grpSpLocks/>
          </p:cNvGrpSpPr>
          <p:nvPr/>
        </p:nvGrpSpPr>
        <p:grpSpPr bwMode="auto">
          <a:xfrm>
            <a:off x="684213" y="404813"/>
            <a:ext cx="1933575" cy="2886075"/>
            <a:chOff x="571500" y="357188"/>
            <a:chExt cx="1933575" cy="2886075"/>
          </a:xfrm>
        </p:grpSpPr>
        <p:pic>
          <p:nvPicPr>
            <p:cNvPr id="12343" name="Рисунок 3" descr="Гальванометр_.bmp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71500" y="357188"/>
              <a:ext cx="1933575" cy="2886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Прямая со стрелкой 6"/>
            <p:cNvCxnSpPr>
              <a:cxnSpLocks noChangeShapeType="1"/>
            </p:cNvCxnSpPr>
            <p:nvPr/>
          </p:nvCxnSpPr>
          <p:spPr bwMode="auto">
            <a:xfrm rot="16200000" flipV="1">
              <a:off x="1025525" y="1681163"/>
              <a:ext cx="785812" cy="201612"/>
            </a:xfrm>
            <a:prstGeom prst="straightConnector1">
              <a:avLst/>
            </a:prstGeom>
            <a:noFill/>
            <a:ln w="38100" cap="rnd" algn="ctr">
              <a:solidFill>
                <a:schemeClr val="bg1"/>
              </a:solidFill>
              <a:bevel/>
              <a:headEnd/>
              <a:tailEnd type="arrow" w="med" len="med"/>
            </a:ln>
            <a:effectLst>
              <a:outerShdw dist="50800" dir="5400000" algn="ctr" rotWithShape="0">
                <a:schemeClr val="bg1"/>
              </a:outerShdw>
            </a:effectLst>
          </p:spPr>
        </p:cxnSp>
        <p:sp>
          <p:nvSpPr>
            <p:cNvPr id="12345" name="TextBox 11"/>
            <p:cNvSpPr txBox="1">
              <a:spLocks noChangeArrowheads="1"/>
            </p:cNvSpPr>
            <p:nvPr/>
          </p:nvSpPr>
          <p:spPr bwMode="auto">
            <a:xfrm>
              <a:off x="777875" y="1025526"/>
              <a:ext cx="35401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charset="-52"/>
                </a:rPr>
                <a:t>0</a:t>
              </a:r>
            </a:p>
          </p:txBody>
        </p:sp>
        <p:sp>
          <p:nvSpPr>
            <p:cNvPr id="12346" name="TextBox 14"/>
            <p:cNvSpPr txBox="1">
              <a:spLocks noChangeArrowheads="1"/>
            </p:cNvSpPr>
            <p:nvPr/>
          </p:nvSpPr>
          <p:spPr bwMode="auto">
            <a:xfrm>
              <a:off x="1317625" y="842963"/>
              <a:ext cx="35401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charset="-52"/>
                </a:rPr>
                <a:t>1</a:t>
              </a:r>
            </a:p>
          </p:txBody>
        </p:sp>
        <p:sp>
          <p:nvSpPr>
            <p:cNvPr id="12347" name="TextBox 15"/>
            <p:cNvSpPr txBox="1">
              <a:spLocks noChangeArrowheads="1"/>
            </p:cNvSpPr>
            <p:nvPr/>
          </p:nvSpPr>
          <p:spPr bwMode="auto">
            <a:xfrm>
              <a:off x="1846263" y="928688"/>
              <a:ext cx="354012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charset="-52"/>
                </a:rPr>
                <a:t>2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84237" y="1800225"/>
              <a:ext cx="404813" cy="457200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chemeClr val="bg1"/>
              </a:outerShdw>
            </a:effectLst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FF0000"/>
                  </a:solidFill>
                  <a:latin typeface="+mn-lt"/>
                </a:rPr>
                <a:t>A</a:t>
              </a:r>
              <a:endParaRPr lang="ru-RU" sz="2400" b="1" dirty="0">
                <a:solidFill>
                  <a:srgbClr val="FF0000"/>
                </a:solidFill>
                <a:latin typeface="+mn-lt"/>
              </a:endParaRPr>
            </a:p>
          </p:txBody>
        </p:sp>
      </p:grpSp>
      <p:grpSp>
        <p:nvGrpSpPr>
          <p:cNvPr id="3" name="Группа 61"/>
          <p:cNvGrpSpPr>
            <a:grpSpLocks/>
          </p:cNvGrpSpPr>
          <p:nvPr/>
        </p:nvGrpSpPr>
        <p:grpSpPr bwMode="auto">
          <a:xfrm>
            <a:off x="6327775" y="1771650"/>
            <a:ext cx="2647950" cy="3952875"/>
            <a:chOff x="6143625" y="1714500"/>
            <a:chExt cx="2647950" cy="3952875"/>
          </a:xfrm>
        </p:grpSpPr>
        <p:pic>
          <p:nvPicPr>
            <p:cNvPr id="12337" name="Рисунок 4" descr="Гальванометр_.bmp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43625" y="1714500"/>
              <a:ext cx="2647950" cy="395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0" name="Прямая со стрелкой 9"/>
            <p:cNvCxnSpPr/>
            <p:nvPr/>
          </p:nvCxnSpPr>
          <p:spPr>
            <a:xfrm rot="5400000" flipH="1" flipV="1">
              <a:off x="7139781" y="3477419"/>
              <a:ext cx="1071563" cy="428625"/>
            </a:xfrm>
            <a:prstGeom prst="straightConnector1">
              <a:avLst/>
            </a:prstGeom>
            <a:ln w="38100" cap="rnd">
              <a:solidFill>
                <a:srgbClr val="FF0000"/>
              </a:solidFill>
              <a:bevel/>
              <a:tailEnd type="arrow"/>
            </a:ln>
            <a:effectLst>
              <a:outerShdw blurRad="50800" dist="508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39" name="TextBox 12"/>
            <p:cNvSpPr txBox="1">
              <a:spLocks noChangeArrowheads="1"/>
            </p:cNvSpPr>
            <p:nvPr/>
          </p:nvSpPr>
          <p:spPr bwMode="auto">
            <a:xfrm>
              <a:off x="6469063" y="2508250"/>
              <a:ext cx="338137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charset="-52"/>
                </a:rPr>
                <a:t>0</a:t>
              </a:r>
            </a:p>
          </p:txBody>
        </p:sp>
        <p:sp>
          <p:nvSpPr>
            <p:cNvPr id="12340" name="TextBox 17"/>
            <p:cNvSpPr txBox="1">
              <a:spLocks noChangeArrowheads="1"/>
            </p:cNvSpPr>
            <p:nvPr/>
          </p:nvSpPr>
          <p:spPr bwMode="auto">
            <a:xfrm>
              <a:off x="7215188" y="2357438"/>
              <a:ext cx="338137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charset="-52"/>
                </a:rPr>
                <a:t>5</a:t>
              </a:r>
            </a:p>
          </p:txBody>
        </p:sp>
        <p:sp>
          <p:nvSpPr>
            <p:cNvPr id="12341" name="TextBox 18"/>
            <p:cNvSpPr txBox="1">
              <a:spLocks noChangeArrowheads="1"/>
            </p:cNvSpPr>
            <p:nvPr/>
          </p:nvSpPr>
          <p:spPr bwMode="auto">
            <a:xfrm>
              <a:off x="7864475" y="2571750"/>
              <a:ext cx="492125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charset="-52"/>
                </a:rPr>
                <a:t>10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643688" y="3786188"/>
              <a:ext cx="365125" cy="457200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chemeClr val="bg1"/>
              </a:outerShdw>
            </a:effectLst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FF0000"/>
                  </a:solidFill>
                  <a:latin typeface="+mn-lt"/>
                </a:rPr>
                <a:t>V</a:t>
              </a:r>
              <a:endParaRPr lang="ru-RU" sz="2400" b="1" dirty="0">
                <a:solidFill>
                  <a:srgbClr val="FF0000"/>
                </a:solidFill>
                <a:latin typeface="+mn-lt"/>
              </a:endParaRPr>
            </a:p>
          </p:txBody>
        </p:sp>
      </p:grpSp>
      <p:grpSp>
        <p:nvGrpSpPr>
          <p:cNvPr id="4" name="Группа 56"/>
          <p:cNvGrpSpPr>
            <a:grpSpLocks/>
          </p:cNvGrpSpPr>
          <p:nvPr/>
        </p:nvGrpSpPr>
        <p:grpSpPr bwMode="auto">
          <a:xfrm>
            <a:off x="3756025" y="2557463"/>
            <a:ext cx="1428750" cy="1928812"/>
            <a:chOff x="3571875" y="2500313"/>
            <a:chExt cx="1428750" cy="1928812"/>
          </a:xfrm>
        </p:grpSpPr>
        <p:sp>
          <p:nvSpPr>
            <p:cNvPr id="16" name="Куб 15"/>
            <p:cNvSpPr/>
            <p:nvPr/>
          </p:nvSpPr>
          <p:spPr>
            <a:xfrm>
              <a:off x="3571875" y="2643188"/>
              <a:ext cx="1428750" cy="1785937"/>
            </a:xfrm>
            <a:prstGeom prst="cube">
              <a:avLst>
                <a:gd name="adj" fmla="val 15725"/>
              </a:avLst>
            </a:prstGeom>
            <a:solidFill>
              <a:srgbClr val="799FCD"/>
            </a:solidFill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" name="Цилиндр 16"/>
            <p:cNvSpPr/>
            <p:nvPr/>
          </p:nvSpPr>
          <p:spPr>
            <a:xfrm>
              <a:off x="3805238" y="2500313"/>
              <a:ext cx="239712" cy="273050"/>
            </a:xfrm>
            <a:prstGeom prst="can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" name="Плюс 18"/>
            <p:cNvSpPr/>
            <p:nvPr/>
          </p:nvSpPr>
          <p:spPr>
            <a:xfrm>
              <a:off x="3643313" y="2928938"/>
              <a:ext cx="357187" cy="357187"/>
            </a:xfrm>
            <a:prstGeom prst="mathPlus">
              <a:avLst/>
            </a:prstGeom>
            <a:solidFill>
              <a:srgbClr val="FF0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" name="Минус 19"/>
            <p:cNvSpPr/>
            <p:nvPr/>
          </p:nvSpPr>
          <p:spPr>
            <a:xfrm>
              <a:off x="4357688" y="2916238"/>
              <a:ext cx="357187" cy="357187"/>
            </a:xfrm>
            <a:prstGeom prst="mathMinus">
              <a:avLst/>
            </a:prstGeom>
            <a:solidFill>
              <a:srgbClr val="FF0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2" name="Цилиндр 21"/>
            <p:cNvSpPr/>
            <p:nvPr/>
          </p:nvSpPr>
          <p:spPr>
            <a:xfrm>
              <a:off x="4540250" y="2513013"/>
              <a:ext cx="241300" cy="273050"/>
            </a:xfrm>
            <a:prstGeom prst="can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10268" name="TextBox 30"/>
          <p:cNvSpPr txBox="1">
            <a:spLocks noChangeArrowheads="1"/>
          </p:cNvSpPr>
          <p:nvPr/>
        </p:nvSpPr>
        <p:spPr bwMode="auto">
          <a:xfrm>
            <a:off x="2987824" y="548680"/>
            <a:ext cx="5760889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установке использованы две одинаковые лампы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Определите сопротивление одной лампы, общее сопротивление, напряжение на каждой лампе.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Полилиния 57"/>
          <p:cNvSpPr/>
          <p:nvPr/>
        </p:nvSpPr>
        <p:spPr>
          <a:xfrm>
            <a:off x="2444750" y="2546350"/>
            <a:ext cx="1527175" cy="300038"/>
          </a:xfrm>
          <a:custGeom>
            <a:avLst/>
            <a:gdLst>
              <a:gd name="connsiteX0" fmla="*/ 0 w 1528355"/>
              <a:gd name="connsiteY0" fmla="*/ 137159 h 300445"/>
              <a:gd name="connsiteX1" fmla="*/ 470263 w 1528355"/>
              <a:gd name="connsiteY1" fmla="*/ 280851 h 300445"/>
              <a:gd name="connsiteX2" fmla="*/ 1084217 w 1528355"/>
              <a:gd name="connsiteY2" fmla="*/ 19594 h 300445"/>
              <a:gd name="connsiteX3" fmla="*/ 1528355 w 1528355"/>
              <a:gd name="connsiteY3" fmla="*/ 163285 h 300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8355" h="300445">
                <a:moveTo>
                  <a:pt x="0" y="137159"/>
                </a:moveTo>
                <a:cubicBezTo>
                  <a:pt x="144780" y="218802"/>
                  <a:pt x="289560" y="300445"/>
                  <a:pt x="470263" y="280851"/>
                </a:cubicBezTo>
                <a:cubicBezTo>
                  <a:pt x="650966" y="261257"/>
                  <a:pt x="907868" y="39188"/>
                  <a:pt x="1084217" y="19594"/>
                </a:cubicBezTo>
                <a:cubicBezTo>
                  <a:pt x="1260566" y="0"/>
                  <a:pt x="1394460" y="81642"/>
                  <a:pt x="1528355" y="163285"/>
                </a:cubicBezTo>
              </a:path>
            </a:pathLst>
          </a:cu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" name="Полилиния 60"/>
          <p:cNvSpPr/>
          <p:nvPr/>
        </p:nvSpPr>
        <p:spPr>
          <a:xfrm>
            <a:off x="482600" y="2825750"/>
            <a:ext cx="1438275" cy="3219450"/>
          </a:xfrm>
          <a:custGeom>
            <a:avLst/>
            <a:gdLst>
              <a:gd name="connsiteX0" fmla="*/ 1282337 w 1439091"/>
              <a:gd name="connsiteY0" fmla="*/ 0 h 3108960"/>
              <a:gd name="connsiteX1" fmla="*/ 1125583 w 1439091"/>
              <a:gd name="connsiteY1" fmla="*/ 731520 h 3108960"/>
              <a:gd name="connsiteX2" fmla="*/ 511629 w 1439091"/>
              <a:gd name="connsiteY2" fmla="*/ 1397725 h 3108960"/>
              <a:gd name="connsiteX3" fmla="*/ 67491 w 1439091"/>
              <a:gd name="connsiteY3" fmla="*/ 1998617 h 3108960"/>
              <a:gd name="connsiteX4" fmla="*/ 106680 w 1439091"/>
              <a:gd name="connsiteY4" fmla="*/ 2704011 h 3108960"/>
              <a:gd name="connsiteX5" fmla="*/ 394063 w 1439091"/>
              <a:gd name="connsiteY5" fmla="*/ 3030582 h 3108960"/>
              <a:gd name="connsiteX6" fmla="*/ 955766 w 1439091"/>
              <a:gd name="connsiteY6" fmla="*/ 2939142 h 3108960"/>
              <a:gd name="connsiteX7" fmla="*/ 1439091 w 1439091"/>
              <a:gd name="connsiteY7" fmla="*/ 310896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39091" h="3108960">
                <a:moveTo>
                  <a:pt x="1282337" y="0"/>
                </a:moveTo>
                <a:cubicBezTo>
                  <a:pt x="1268185" y="249283"/>
                  <a:pt x="1254034" y="498566"/>
                  <a:pt x="1125583" y="731520"/>
                </a:cubicBezTo>
                <a:cubicBezTo>
                  <a:pt x="997132" y="964474"/>
                  <a:pt x="687978" y="1186542"/>
                  <a:pt x="511629" y="1397725"/>
                </a:cubicBezTo>
                <a:cubicBezTo>
                  <a:pt x="335280" y="1608908"/>
                  <a:pt x="134982" y="1780903"/>
                  <a:pt x="67491" y="1998617"/>
                </a:cubicBezTo>
                <a:cubicBezTo>
                  <a:pt x="0" y="2216331"/>
                  <a:pt x="52251" y="2532017"/>
                  <a:pt x="106680" y="2704011"/>
                </a:cubicBezTo>
                <a:cubicBezTo>
                  <a:pt x="161109" y="2876005"/>
                  <a:pt x="252549" y="2991393"/>
                  <a:pt x="394063" y="3030582"/>
                </a:cubicBezTo>
                <a:cubicBezTo>
                  <a:pt x="535577" y="3069771"/>
                  <a:pt x="781595" y="2926079"/>
                  <a:pt x="955766" y="2939142"/>
                </a:cubicBezTo>
                <a:cubicBezTo>
                  <a:pt x="1129937" y="2952205"/>
                  <a:pt x="1284514" y="3030582"/>
                  <a:pt x="1439091" y="3108960"/>
                </a:cubicBezTo>
              </a:path>
            </a:pathLst>
          </a:cu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5" name="Группа 54"/>
          <p:cNvGrpSpPr>
            <a:grpSpLocks/>
          </p:cNvGrpSpPr>
          <p:nvPr/>
        </p:nvGrpSpPr>
        <p:grpSpPr bwMode="auto">
          <a:xfrm>
            <a:off x="1612900" y="3435350"/>
            <a:ext cx="1571625" cy="3051175"/>
            <a:chOff x="1428750" y="3378888"/>
            <a:chExt cx="1571625" cy="3050487"/>
          </a:xfrm>
        </p:grpSpPr>
        <p:sp>
          <p:nvSpPr>
            <p:cNvPr id="36" name="Куб 35"/>
            <p:cNvSpPr/>
            <p:nvPr/>
          </p:nvSpPr>
          <p:spPr>
            <a:xfrm>
              <a:off x="1428750" y="5786583"/>
              <a:ext cx="1571625" cy="642792"/>
            </a:xfrm>
            <a:prstGeom prst="cube">
              <a:avLst>
                <a:gd name="adj" fmla="val 49728"/>
              </a:avLst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7" name="Куб 36"/>
            <p:cNvSpPr/>
            <p:nvPr/>
          </p:nvSpPr>
          <p:spPr>
            <a:xfrm>
              <a:off x="2019300" y="4137542"/>
              <a:ext cx="428625" cy="1856956"/>
            </a:xfrm>
            <a:prstGeom prst="cube">
              <a:avLst>
                <a:gd name="adj" fmla="val 1986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" name="Цилиндр 37"/>
            <p:cNvSpPr/>
            <p:nvPr/>
          </p:nvSpPr>
          <p:spPr>
            <a:xfrm>
              <a:off x="2519363" y="5702464"/>
              <a:ext cx="241300" cy="272988"/>
            </a:xfrm>
            <a:prstGeom prst="can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9" name="Цилиндр 38"/>
            <p:cNvSpPr/>
            <p:nvPr/>
          </p:nvSpPr>
          <p:spPr>
            <a:xfrm>
              <a:off x="1714500" y="5696115"/>
              <a:ext cx="241300" cy="272988"/>
            </a:xfrm>
            <a:prstGeom prst="can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3" name="Цилиндр 42"/>
            <p:cNvSpPr/>
            <p:nvPr/>
          </p:nvSpPr>
          <p:spPr>
            <a:xfrm>
              <a:off x="1928813" y="3858205"/>
              <a:ext cx="571500" cy="428528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6" name="Цилиндр 45"/>
            <p:cNvSpPr/>
            <p:nvPr/>
          </p:nvSpPr>
          <p:spPr>
            <a:xfrm>
              <a:off x="2012950" y="3786784"/>
              <a:ext cx="419100" cy="142843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1973728" y="3378888"/>
              <a:ext cx="500066" cy="487002"/>
            </a:xfrm>
            <a:prstGeom prst="ellipse">
              <a:avLst/>
            </a:prstGeom>
            <a:solidFill>
              <a:srgbClr val="FFFF00">
                <a:alpha val="50000"/>
              </a:srgbClr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47" name="Прямая соединительная линия 46"/>
            <p:cNvCxnSpPr/>
            <p:nvPr/>
          </p:nvCxnSpPr>
          <p:spPr>
            <a:xfrm rot="16200000" flipH="1">
              <a:off x="2051074" y="3666153"/>
              <a:ext cx="214265" cy="714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 rot="5400000">
              <a:off x="2184425" y="3675677"/>
              <a:ext cx="223788" cy="619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>
              <a:off x="2117725" y="3594739"/>
              <a:ext cx="214313" cy="1588"/>
            </a:xfrm>
            <a:prstGeom prst="line">
              <a:avLst/>
            </a:prstGeom>
            <a:ln w="444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Группа 55"/>
          <p:cNvGrpSpPr>
            <a:grpSpLocks/>
          </p:cNvGrpSpPr>
          <p:nvPr/>
        </p:nvGrpSpPr>
        <p:grpSpPr bwMode="auto">
          <a:xfrm>
            <a:off x="3697288" y="3427413"/>
            <a:ext cx="1571625" cy="3046412"/>
            <a:chOff x="3552825" y="3384066"/>
            <a:chExt cx="1571625" cy="3045309"/>
          </a:xfrm>
        </p:grpSpPr>
        <p:sp>
          <p:nvSpPr>
            <p:cNvPr id="32" name="Куб 31"/>
            <p:cNvSpPr/>
            <p:nvPr/>
          </p:nvSpPr>
          <p:spPr>
            <a:xfrm>
              <a:off x="3552825" y="5786671"/>
              <a:ext cx="1571625" cy="642704"/>
            </a:xfrm>
            <a:prstGeom prst="cube">
              <a:avLst>
                <a:gd name="adj" fmla="val 49728"/>
              </a:avLst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3" name="Куб 32"/>
            <p:cNvSpPr/>
            <p:nvPr/>
          </p:nvSpPr>
          <p:spPr>
            <a:xfrm>
              <a:off x="4143375" y="4136269"/>
              <a:ext cx="428625" cy="1858289"/>
            </a:xfrm>
            <a:prstGeom prst="cube">
              <a:avLst>
                <a:gd name="adj" fmla="val 1986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" name="Цилиндр 33"/>
            <p:cNvSpPr/>
            <p:nvPr/>
          </p:nvSpPr>
          <p:spPr>
            <a:xfrm>
              <a:off x="4643437" y="5702563"/>
              <a:ext cx="241300" cy="272951"/>
            </a:xfrm>
            <a:prstGeom prst="can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5" name="Цилиндр 34"/>
            <p:cNvSpPr/>
            <p:nvPr/>
          </p:nvSpPr>
          <p:spPr>
            <a:xfrm>
              <a:off x="3838575" y="5696216"/>
              <a:ext cx="241300" cy="272951"/>
            </a:xfrm>
            <a:prstGeom prst="can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0" name="Цилиндр 39"/>
            <p:cNvSpPr/>
            <p:nvPr/>
          </p:nvSpPr>
          <p:spPr>
            <a:xfrm>
              <a:off x="4052887" y="3856970"/>
              <a:ext cx="571500" cy="430056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4" name="Цилиндр 43"/>
            <p:cNvSpPr/>
            <p:nvPr/>
          </p:nvSpPr>
          <p:spPr>
            <a:xfrm>
              <a:off x="4137025" y="3785558"/>
              <a:ext cx="419100" cy="142823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1" name="Овал 50"/>
            <p:cNvSpPr/>
            <p:nvPr/>
          </p:nvSpPr>
          <p:spPr>
            <a:xfrm>
              <a:off x="4090364" y="3384066"/>
              <a:ext cx="500066" cy="487002"/>
            </a:xfrm>
            <a:prstGeom prst="ellipse">
              <a:avLst/>
            </a:prstGeom>
            <a:solidFill>
              <a:srgbClr val="FFFF00">
                <a:alpha val="83000"/>
              </a:srgbClr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52" name="Прямая соединительная линия 51"/>
            <p:cNvCxnSpPr/>
            <p:nvPr/>
          </p:nvCxnSpPr>
          <p:spPr>
            <a:xfrm rot="16200000" flipH="1">
              <a:off x="4167226" y="3669700"/>
              <a:ext cx="214235" cy="714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 rot="5400000">
              <a:off x="4300578" y="3679223"/>
              <a:ext cx="223757" cy="619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>
              <a:off x="4233862" y="3598300"/>
              <a:ext cx="214313" cy="1587"/>
            </a:xfrm>
            <a:prstGeom prst="line">
              <a:avLst/>
            </a:prstGeom>
            <a:ln w="444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Полилиния 59"/>
          <p:cNvSpPr/>
          <p:nvPr/>
        </p:nvSpPr>
        <p:spPr>
          <a:xfrm>
            <a:off x="2940050" y="5543550"/>
            <a:ext cx="1046163" cy="411163"/>
          </a:xfrm>
          <a:custGeom>
            <a:avLst/>
            <a:gdLst>
              <a:gd name="connsiteX0" fmla="*/ 1045028 w 1045028"/>
              <a:gd name="connsiteY0" fmla="*/ 391885 h 411479"/>
              <a:gd name="connsiteX1" fmla="*/ 731520 w 1045028"/>
              <a:gd name="connsiteY1" fmla="*/ 352696 h 411479"/>
              <a:gd name="connsiteX2" fmla="*/ 548640 w 1045028"/>
              <a:gd name="connsiteY2" fmla="*/ 39188 h 411479"/>
              <a:gd name="connsiteX3" fmla="*/ 169817 w 1045028"/>
              <a:gd name="connsiteY3" fmla="*/ 117565 h 411479"/>
              <a:gd name="connsiteX4" fmla="*/ 0 w 1045028"/>
              <a:gd name="connsiteY4" fmla="*/ 391885 h 411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5028" h="411479">
                <a:moveTo>
                  <a:pt x="1045028" y="391885"/>
                </a:moveTo>
                <a:cubicBezTo>
                  <a:pt x="929639" y="401682"/>
                  <a:pt x="814251" y="411479"/>
                  <a:pt x="731520" y="352696"/>
                </a:cubicBezTo>
                <a:cubicBezTo>
                  <a:pt x="648789" y="293913"/>
                  <a:pt x="642257" y="78376"/>
                  <a:pt x="548640" y="39188"/>
                </a:cubicBezTo>
                <a:cubicBezTo>
                  <a:pt x="455023" y="0"/>
                  <a:pt x="261257" y="58782"/>
                  <a:pt x="169817" y="117565"/>
                </a:cubicBezTo>
                <a:cubicBezTo>
                  <a:pt x="78377" y="176348"/>
                  <a:pt x="39188" y="284116"/>
                  <a:pt x="0" y="391885"/>
                </a:cubicBezTo>
              </a:path>
            </a:pathLst>
          </a:cu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9" name="Полилиния 58"/>
          <p:cNvSpPr/>
          <p:nvPr/>
        </p:nvSpPr>
        <p:spPr>
          <a:xfrm>
            <a:off x="4978400" y="2711450"/>
            <a:ext cx="1050925" cy="3236913"/>
          </a:xfrm>
          <a:custGeom>
            <a:avLst/>
            <a:gdLst>
              <a:gd name="connsiteX0" fmla="*/ 0 w 1051559"/>
              <a:gd name="connsiteY0" fmla="*/ 50073 h 3237411"/>
              <a:gd name="connsiteX1" fmla="*/ 640080 w 1051559"/>
              <a:gd name="connsiteY1" fmla="*/ 128451 h 3237411"/>
              <a:gd name="connsiteX2" fmla="*/ 1045028 w 1051559"/>
              <a:gd name="connsiteY2" fmla="*/ 820782 h 3237411"/>
              <a:gd name="connsiteX3" fmla="*/ 679268 w 1051559"/>
              <a:gd name="connsiteY3" fmla="*/ 1343296 h 3237411"/>
              <a:gd name="connsiteX4" fmla="*/ 757645 w 1051559"/>
              <a:gd name="connsiteY4" fmla="*/ 2244633 h 3237411"/>
              <a:gd name="connsiteX5" fmla="*/ 927462 w 1051559"/>
              <a:gd name="connsiteY5" fmla="*/ 2610393 h 3237411"/>
              <a:gd name="connsiteX6" fmla="*/ 809897 w 1051559"/>
              <a:gd name="connsiteY6" fmla="*/ 3132908 h 3237411"/>
              <a:gd name="connsiteX7" fmla="*/ 65314 w 1051559"/>
              <a:gd name="connsiteY7" fmla="*/ 3237411 h 3237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1559" h="3237411">
                <a:moveTo>
                  <a:pt x="0" y="50073"/>
                </a:moveTo>
                <a:cubicBezTo>
                  <a:pt x="232954" y="25036"/>
                  <a:pt x="465909" y="0"/>
                  <a:pt x="640080" y="128451"/>
                </a:cubicBezTo>
                <a:cubicBezTo>
                  <a:pt x="814251" y="256902"/>
                  <a:pt x="1038497" y="618308"/>
                  <a:pt x="1045028" y="820782"/>
                </a:cubicBezTo>
                <a:cubicBezTo>
                  <a:pt x="1051559" y="1023256"/>
                  <a:pt x="727165" y="1105988"/>
                  <a:pt x="679268" y="1343296"/>
                </a:cubicBezTo>
                <a:cubicBezTo>
                  <a:pt x="631371" y="1580604"/>
                  <a:pt x="716279" y="2033450"/>
                  <a:pt x="757645" y="2244633"/>
                </a:cubicBezTo>
                <a:cubicBezTo>
                  <a:pt x="799011" y="2455816"/>
                  <a:pt x="918753" y="2462347"/>
                  <a:pt x="927462" y="2610393"/>
                </a:cubicBezTo>
                <a:cubicBezTo>
                  <a:pt x="936171" y="2758439"/>
                  <a:pt x="953588" y="3028405"/>
                  <a:pt x="809897" y="3132908"/>
                </a:cubicBezTo>
                <a:cubicBezTo>
                  <a:pt x="666206" y="3237411"/>
                  <a:pt x="365760" y="3237411"/>
                  <a:pt x="65314" y="3237411"/>
                </a:cubicBezTo>
              </a:path>
            </a:pathLst>
          </a:cu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9" name="Полилиния 68"/>
          <p:cNvSpPr/>
          <p:nvPr/>
        </p:nvSpPr>
        <p:spPr>
          <a:xfrm>
            <a:off x="5068888" y="5073650"/>
            <a:ext cx="2613025" cy="1219200"/>
          </a:xfrm>
          <a:custGeom>
            <a:avLst/>
            <a:gdLst>
              <a:gd name="connsiteX0" fmla="*/ 2612571 w 2612571"/>
              <a:gd name="connsiteY0" fmla="*/ 0 h 1219200"/>
              <a:gd name="connsiteX1" fmla="*/ 2534194 w 2612571"/>
              <a:gd name="connsiteY1" fmla="*/ 744583 h 1219200"/>
              <a:gd name="connsiteX2" fmla="*/ 2207622 w 2612571"/>
              <a:gd name="connsiteY2" fmla="*/ 1071154 h 1219200"/>
              <a:gd name="connsiteX3" fmla="*/ 1449977 w 2612571"/>
              <a:gd name="connsiteY3" fmla="*/ 1071154 h 1219200"/>
              <a:gd name="connsiteX4" fmla="*/ 653142 w 2612571"/>
              <a:gd name="connsiteY4" fmla="*/ 1188720 h 1219200"/>
              <a:gd name="connsiteX5" fmla="*/ 0 w 2612571"/>
              <a:gd name="connsiteY5" fmla="*/ 888274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12571" h="1219200">
                <a:moveTo>
                  <a:pt x="2612571" y="0"/>
                </a:moveTo>
                <a:cubicBezTo>
                  <a:pt x="2607128" y="283028"/>
                  <a:pt x="2601685" y="566057"/>
                  <a:pt x="2534194" y="744583"/>
                </a:cubicBezTo>
                <a:cubicBezTo>
                  <a:pt x="2466703" y="923109"/>
                  <a:pt x="2388325" y="1016726"/>
                  <a:pt x="2207622" y="1071154"/>
                </a:cubicBezTo>
                <a:cubicBezTo>
                  <a:pt x="2026919" y="1125583"/>
                  <a:pt x="1709057" y="1051560"/>
                  <a:pt x="1449977" y="1071154"/>
                </a:cubicBezTo>
                <a:cubicBezTo>
                  <a:pt x="1190897" y="1090748"/>
                  <a:pt x="894805" y="1219200"/>
                  <a:pt x="653142" y="1188720"/>
                </a:cubicBezTo>
                <a:cubicBezTo>
                  <a:pt x="411479" y="1158240"/>
                  <a:pt x="205739" y="1023257"/>
                  <a:pt x="0" y="888274"/>
                </a:cubicBezTo>
              </a:path>
            </a:pathLst>
          </a:cu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1563688" y="5021263"/>
            <a:ext cx="7446962" cy="1836737"/>
          </a:xfrm>
          <a:custGeom>
            <a:avLst/>
            <a:gdLst>
              <a:gd name="connsiteX0" fmla="*/ 7058297 w 7445828"/>
              <a:gd name="connsiteY0" fmla="*/ 0 h 1837508"/>
              <a:gd name="connsiteX1" fmla="*/ 7424057 w 7445828"/>
              <a:gd name="connsiteY1" fmla="*/ 809897 h 1837508"/>
              <a:gd name="connsiteX2" fmla="*/ 7188925 w 7445828"/>
              <a:gd name="connsiteY2" fmla="*/ 1071154 h 1837508"/>
              <a:gd name="connsiteX3" fmla="*/ 6287588 w 7445828"/>
              <a:gd name="connsiteY3" fmla="*/ 1502228 h 1837508"/>
              <a:gd name="connsiteX4" fmla="*/ 4902925 w 7445828"/>
              <a:gd name="connsiteY4" fmla="*/ 1685108 h 1837508"/>
              <a:gd name="connsiteX5" fmla="*/ 762000 w 7445828"/>
              <a:gd name="connsiteY5" fmla="*/ 1724297 h 1837508"/>
              <a:gd name="connsiteX6" fmla="*/ 330925 w 7445828"/>
              <a:gd name="connsiteY6" fmla="*/ 1005840 h 1837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5828" h="1837508">
                <a:moveTo>
                  <a:pt x="7058297" y="0"/>
                </a:moveTo>
                <a:cubicBezTo>
                  <a:pt x="7230291" y="315685"/>
                  <a:pt x="7402286" y="631371"/>
                  <a:pt x="7424057" y="809897"/>
                </a:cubicBezTo>
                <a:cubicBezTo>
                  <a:pt x="7445828" y="988423"/>
                  <a:pt x="7378337" y="955765"/>
                  <a:pt x="7188925" y="1071154"/>
                </a:cubicBezTo>
                <a:cubicBezTo>
                  <a:pt x="6999513" y="1186543"/>
                  <a:pt x="6668588" y="1399902"/>
                  <a:pt x="6287588" y="1502228"/>
                </a:cubicBezTo>
                <a:cubicBezTo>
                  <a:pt x="5906588" y="1604554"/>
                  <a:pt x="5823856" y="1648096"/>
                  <a:pt x="4902925" y="1685108"/>
                </a:cubicBezTo>
                <a:cubicBezTo>
                  <a:pt x="3981994" y="1722120"/>
                  <a:pt x="1524000" y="1837508"/>
                  <a:pt x="762000" y="1724297"/>
                </a:cubicBezTo>
                <a:cubicBezTo>
                  <a:pt x="0" y="1611086"/>
                  <a:pt x="165462" y="1308463"/>
                  <a:pt x="330925" y="1005840"/>
                </a:cubicBezTo>
              </a:path>
            </a:pathLst>
          </a:cu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302" name="Line 61"/>
          <p:cNvSpPr>
            <a:spLocks noChangeShapeType="1"/>
          </p:cNvSpPr>
          <p:nvPr/>
        </p:nvSpPr>
        <p:spPr bwMode="auto">
          <a:xfrm flipH="1" flipV="1">
            <a:off x="1331913" y="1484313"/>
            <a:ext cx="287337" cy="792162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302" name="Text Box 62"/>
          <p:cNvSpPr txBox="1">
            <a:spLocks noChangeArrowheads="1"/>
          </p:cNvSpPr>
          <p:nvPr/>
        </p:nvSpPr>
        <p:spPr bwMode="auto">
          <a:xfrm>
            <a:off x="2916238" y="260649"/>
            <a:ext cx="583222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57" name="TextBox 56"/>
          <p:cNvSpPr txBox="1"/>
          <p:nvPr/>
        </p:nvSpPr>
        <p:spPr>
          <a:xfrm>
            <a:off x="4499992" y="188640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группа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10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332656"/>
            <a:ext cx="885698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1</a:t>
            </a:r>
            <a:r>
              <a:rPr lang="ru-RU" sz="4000" b="1" dirty="0" smtClean="0">
                <a:solidFill>
                  <a:srgbClr val="002060"/>
                </a:solidFill>
              </a:rPr>
              <a:t>. По схеме, изображенной на рис. 17, определите показания амперметра и общее сопротивление в электрической цепи, если </a:t>
            </a:r>
            <a:r>
              <a:rPr lang="en-US" sz="4000" b="1" i="1" dirty="0" smtClean="0">
                <a:solidFill>
                  <a:srgbClr val="002060"/>
                </a:solidFill>
              </a:rPr>
              <a:t>R</a:t>
            </a:r>
            <a:r>
              <a:rPr lang="ru-RU" sz="4000" b="1" i="1" dirty="0" smtClean="0">
                <a:solidFill>
                  <a:srgbClr val="002060"/>
                </a:solidFill>
              </a:rPr>
              <a:t>1 </a:t>
            </a:r>
            <a:r>
              <a:rPr lang="ru-RU" sz="4000" b="1" dirty="0" smtClean="0">
                <a:solidFill>
                  <a:srgbClr val="002060"/>
                </a:solidFill>
              </a:rPr>
              <a:t>= 5 Ом, </a:t>
            </a:r>
            <a:r>
              <a:rPr lang="en-US" sz="4000" b="1" i="1" dirty="0" smtClean="0">
                <a:solidFill>
                  <a:srgbClr val="002060"/>
                </a:solidFill>
              </a:rPr>
              <a:t>R</a:t>
            </a:r>
            <a:r>
              <a:rPr lang="ru-RU" sz="4000" b="1" i="1" dirty="0" smtClean="0">
                <a:solidFill>
                  <a:srgbClr val="002060"/>
                </a:solidFill>
              </a:rPr>
              <a:t>2 </a:t>
            </a:r>
            <a:r>
              <a:rPr lang="ru-RU" sz="4000" b="1" dirty="0" smtClean="0">
                <a:solidFill>
                  <a:srgbClr val="002060"/>
                </a:solidFill>
              </a:rPr>
              <a:t>= 3 Ом.</a:t>
            </a: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068960"/>
            <a:ext cx="5904656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712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2. Каковы показания амперметра и общее</a:t>
            </a:r>
            <a:r>
              <a:rPr lang="en-US" sz="4000" b="1" dirty="0" smtClean="0">
                <a:solidFill>
                  <a:srgbClr val="002060"/>
                </a:solidFill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</a:rPr>
              <a:t>сопротивление электрической  цепи, изображенной  на рис.   18, 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если </a:t>
            </a:r>
            <a:r>
              <a:rPr lang="en-US" sz="4000" b="1" i="1" dirty="0" smtClean="0">
                <a:solidFill>
                  <a:srgbClr val="002060"/>
                </a:solidFill>
              </a:rPr>
              <a:t>R</a:t>
            </a:r>
            <a:r>
              <a:rPr lang="ru-RU" sz="4000" b="1" i="1" dirty="0" smtClean="0">
                <a:solidFill>
                  <a:srgbClr val="002060"/>
                </a:solidFill>
              </a:rPr>
              <a:t>1</a:t>
            </a:r>
            <a:r>
              <a:rPr lang="ru-RU" sz="4000" b="1" dirty="0" smtClean="0">
                <a:solidFill>
                  <a:srgbClr val="002060"/>
                </a:solidFill>
              </a:rPr>
              <a:t> = 10 Ом, </a:t>
            </a:r>
            <a:r>
              <a:rPr lang="en-US" sz="4000" b="1" i="1" dirty="0" smtClean="0">
                <a:solidFill>
                  <a:srgbClr val="002060"/>
                </a:solidFill>
              </a:rPr>
              <a:t>R</a:t>
            </a:r>
            <a:r>
              <a:rPr lang="ru-RU" sz="4000" b="1" i="1" dirty="0" smtClean="0">
                <a:solidFill>
                  <a:srgbClr val="002060"/>
                </a:solidFill>
              </a:rPr>
              <a:t>2 </a:t>
            </a:r>
            <a:r>
              <a:rPr lang="ru-RU" sz="4000" b="1" dirty="0" smtClean="0">
                <a:solidFill>
                  <a:srgbClr val="002060"/>
                </a:solidFill>
              </a:rPr>
              <a:t>= 2 Ом?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3" name="Picture 7" descr="Пергаме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3068960"/>
            <a:ext cx="5040560" cy="3240360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6409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3. </a:t>
            </a:r>
            <a:r>
              <a:rPr lang="ru-RU" sz="4000" b="1" dirty="0" smtClean="0">
                <a:solidFill>
                  <a:srgbClr val="002060"/>
                </a:solidFill>
              </a:rPr>
              <a:t>По схеме, изображенной на рис. 21,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 определите показания амперметра и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 сопротивление R2, если R1 = 4 Ом.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3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924944"/>
            <a:ext cx="5544616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88640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Пятый лишний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rot="1338587">
            <a:off x="3850929" y="3686995"/>
            <a:ext cx="49076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B60A9D"/>
                </a:solidFill>
              </a:rPr>
              <a:t>Сила</a:t>
            </a:r>
            <a:r>
              <a:rPr lang="en-US" sz="8800" b="1" dirty="0" smtClean="0">
                <a:solidFill>
                  <a:srgbClr val="B60A9D"/>
                </a:solidFill>
              </a:rPr>
              <a:t> </a:t>
            </a:r>
            <a:r>
              <a:rPr lang="ru-RU" sz="8800" b="1" dirty="0" smtClean="0">
                <a:solidFill>
                  <a:srgbClr val="B60A9D"/>
                </a:solidFill>
              </a:rPr>
              <a:t>тока</a:t>
            </a:r>
            <a:endParaRPr lang="ru-RU" sz="8800" b="1" dirty="0">
              <a:solidFill>
                <a:srgbClr val="B60A9D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20603557">
            <a:off x="244450" y="3433614"/>
            <a:ext cx="31669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7030A0"/>
                </a:solidFill>
              </a:rPr>
              <a:t>Заряд</a:t>
            </a:r>
            <a:endParaRPr lang="ru-RU" sz="88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5157192"/>
            <a:ext cx="66967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Напряжение</a:t>
            </a:r>
            <a:endParaRPr lang="ru-RU" sz="8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533770">
            <a:off x="6753826" y="1838647"/>
            <a:ext cx="22313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Ом</a:t>
            </a:r>
            <a:endParaRPr lang="ru-RU" sz="88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1091150">
            <a:off x="140517" y="1241414"/>
            <a:ext cx="66297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Сопротивление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188640"/>
            <a:ext cx="60486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Пятый лишний</a:t>
            </a:r>
          </a:p>
        </p:txBody>
      </p:sp>
      <p:sp>
        <p:nvSpPr>
          <p:cNvPr id="4" name="TextBox 3"/>
          <p:cNvSpPr txBox="1"/>
          <p:nvPr/>
        </p:nvSpPr>
        <p:spPr>
          <a:xfrm rot="20997729">
            <a:off x="-46710" y="1489239"/>
            <a:ext cx="59521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Амперметр</a:t>
            </a:r>
            <a:endParaRPr lang="ru-RU" sz="8800" b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20975911">
            <a:off x="4603810" y="3266060"/>
            <a:ext cx="4771254" cy="1469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008000"/>
                </a:solidFill>
              </a:rPr>
              <a:t>Ваттметр</a:t>
            </a:r>
            <a:endParaRPr lang="ru-RU" sz="8800" b="1" dirty="0">
              <a:solidFill>
                <a:srgbClr val="008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21204939">
            <a:off x="207529" y="4762379"/>
            <a:ext cx="54570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Вольтметр</a:t>
            </a:r>
            <a:endParaRPr lang="ru-RU" sz="80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9992" y="5422076"/>
            <a:ext cx="44644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Омметр</a:t>
            </a:r>
            <a:endParaRPr lang="ru-RU" sz="8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19696440">
            <a:off x="3081998" y="1733794"/>
            <a:ext cx="62499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Психромет</a:t>
            </a:r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7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179388" y="1052513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  <a:p>
            <a:endParaRPr lang="ru-RU"/>
          </a:p>
        </p:txBody>
      </p:sp>
      <p:sp>
        <p:nvSpPr>
          <p:cNvPr id="4099" name="WordArt 6"/>
          <p:cNvSpPr>
            <a:spLocks noChangeArrowheads="1" noChangeShapeType="1" noTextEdit="1"/>
          </p:cNvSpPr>
          <p:nvPr/>
        </p:nvSpPr>
        <p:spPr bwMode="auto">
          <a:xfrm>
            <a:off x="323850" y="188640"/>
            <a:ext cx="8569325" cy="208823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Impact"/>
              </a:rPr>
              <a:t>Последовательное   соединение   проводников</a:t>
            </a:r>
          </a:p>
        </p:txBody>
      </p:sp>
      <p:pic>
        <p:nvPicPr>
          <p:cNvPr id="2055" name="Picture 7" descr="0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76885">
            <a:off x="5465282" y="2364811"/>
            <a:ext cx="327660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Светлана\Desktop\Последов. соед. пров\1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492896"/>
            <a:ext cx="3456384" cy="288032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6000" y="5301208"/>
            <a:ext cx="6102424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Физика - удивительная вещь:</a:t>
            </a:r>
            <a:b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она интересна, даже если </a:t>
            </a:r>
            <a:b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 ней ничего не понимаешь.</a:t>
            </a:r>
          </a:p>
          <a:p>
            <a:pPr algn="r">
              <a:lnSpc>
                <a:spcPct val="90000"/>
              </a:lnSpc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(М. Аров)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323850" y="260350"/>
            <a:ext cx="84963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Последовательное соединение проводников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соединение проводников без разветвлений, когда конец одного проводника соединен с началом другого проводника. </a:t>
            </a:r>
          </a:p>
        </p:txBody>
      </p:sp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565400"/>
            <a:ext cx="5832773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24944"/>
            <a:ext cx="305983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mugo.narod.ru/Fiziks/Posled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1"/>
            <a:ext cx="9144000" cy="3672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 rot="10800000" flipV="1">
            <a:off x="539552" y="5236458"/>
            <a:ext cx="8280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9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9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3933056"/>
            <a:ext cx="878497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сила тока, протекающего через каждый проводник, одинакова</a:t>
            </a:r>
            <a:r>
              <a:rPr lang="en-US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508</Words>
  <Application>Microsoft Office PowerPoint</Application>
  <PresentationFormat>Экран (4:3)</PresentationFormat>
  <Paragraphs>116</Paragraphs>
  <Slides>23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Тема Office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Вольтметр V1 показывает 12 В. каковы показания амперметра и вольтметра V2?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Лида</cp:lastModifiedBy>
  <cp:revision>35</cp:revision>
  <dcterms:created xsi:type="dcterms:W3CDTF">2003-12-31T22:32:48Z</dcterms:created>
  <dcterms:modified xsi:type="dcterms:W3CDTF">2017-03-15T12:48:02Z</dcterms:modified>
</cp:coreProperties>
</file>